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verage" panose="020B0604020202020204" charset="0"/>
      <p:regular r:id="rId29"/>
    </p:embeddedFont>
    <p:embeddedFont>
      <p:font typeface="Lato" panose="020B0604020202020204" charset="0"/>
      <p:regular r:id="rId30"/>
      <p:bold r:id="rId31"/>
      <p:italic r:id="rId32"/>
      <p:boldItalic r:id="rId33"/>
    </p:embeddedFont>
    <p:embeddedFont>
      <p:font typeface="Oswald" panose="020B0604020202020204" charset="0"/>
      <p:regular r:id="rId34"/>
      <p:bold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5620"/>
    <p:restoredTop sz="94660"/>
  </p:normalViewPr>
  <p:slideViewPr>
    <p:cSldViewPr snapToGrid="0">
      <p:cViewPr varScale="1">
        <p:scale>
          <a:sx n="145" d="100"/>
          <a:sy n="145" d="100"/>
        </p:scale>
        <p:origin x="63"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28e957bb8_1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28e957bb8_1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28d60d7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28d60d7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DroNuc-seq: Massively parallel singlenucleus RNA-seq with</a:t>
            </a:r>
            <a:endParaRPr/>
          </a:p>
          <a:p>
            <a:pPr marL="0" lvl="0" indent="0" algn="l" rtl="0">
              <a:spcBef>
                <a:spcPts val="0"/>
              </a:spcBef>
              <a:spcAft>
                <a:spcPts val="0"/>
              </a:spcAft>
              <a:buNone/>
            </a:pPr>
            <a:r>
              <a:rPr lang="en"/>
              <a:t>DroNc-seq</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28d60d787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28d60d787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8e957bb8_1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8e957bb8_1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29d1751a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29d1751a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2b38a2e6a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2b38a2e6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29d1751a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29d1751a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29d1751a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29d1751a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28e957bb8_1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28e957bb8_1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29d1751a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29d1751a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8e957bb8_1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8e957bb8_1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2a95ea14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2a95ea14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28e957bb8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28e957bb8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2a95ea14a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2a95ea14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 ~ 3.35e-13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29d1751a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29d1751a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2b38a2e6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2b38a2e6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2b38a2e6a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2b38a2e6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2b38a2e6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2b38a2e6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2b38a2e6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2b38a2e6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28e957bb8_1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28e957bb8_1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28d60d787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28d60d78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8d60d787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8d60d78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28d60d787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28d60d787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28e957bb8_1_1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28e957bb8_1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8d60d787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8d60d78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Font typeface="Lato"/>
              <a:buChar char="●"/>
              <a:defRPr>
                <a:latin typeface="Lato"/>
                <a:ea typeface="Lato"/>
                <a:cs typeface="Lato"/>
                <a:sym typeface="Lato"/>
              </a:defRPr>
            </a:lvl1pPr>
            <a:lvl2pPr marL="914400" lvl="1" indent="-317500" algn="ctr">
              <a:spcBef>
                <a:spcPts val="1600"/>
              </a:spcBef>
              <a:spcAft>
                <a:spcPts val="0"/>
              </a:spcAft>
              <a:buSzPts val="1400"/>
              <a:buFont typeface="Lato"/>
              <a:buChar char="○"/>
              <a:defRPr>
                <a:latin typeface="Lato"/>
                <a:ea typeface="Lato"/>
                <a:cs typeface="Lato"/>
                <a:sym typeface="Lato"/>
              </a:defRPr>
            </a:lvl2pPr>
            <a:lvl3pPr marL="1371600" lvl="2" indent="-317500" algn="ctr">
              <a:spcBef>
                <a:spcPts val="1600"/>
              </a:spcBef>
              <a:spcAft>
                <a:spcPts val="0"/>
              </a:spcAft>
              <a:buSzPts val="1400"/>
              <a:buFont typeface="Lato"/>
              <a:buChar char="■"/>
              <a:defRPr>
                <a:latin typeface="Lato"/>
                <a:ea typeface="Lato"/>
                <a:cs typeface="Lato"/>
                <a:sym typeface="Lato"/>
              </a:defRPr>
            </a:lvl3pPr>
            <a:lvl4pPr marL="1828800" lvl="3" indent="-317500" algn="ctr">
              <a:spcBef>
                <a:spcPts val="1600"/>
              </a:spcBef>
              <a:spcAft>
                <a:spcPts val="0"/>
              </a:spcAft>
              <a:buSzPts val="1400"/>
              <a:buFont typeface="Lato"/>
              <a:buChar char="●"/>
              <a:defRPr>
                <a:latin typeface="Lato"/>
                <a:ea typeface="Lato"/>
                <a:cs typeface="Lato"/>
                <a:sym typeface="Lato"/>
              </a:defRPr>
            </a:lvl4pPr>
            <a:lvl5pPr marL="2286000" lvl="4" indent="-317500" algn="ctr">
              <a:spcBef>
                <a:spcPts val="1600"/>
              </a:spcBef>
              <a:spcAft>
                <a:spcPts val="0"/>
              </a:spcAft>
              <a:buSzPts val="1400"/>
              <a:buFont typeface="Lato"/>
              <a:buChar char="○"/>
              <a:defRPr>
                <a:latin typeface="Lato"/>
                <a:ea typeface="Lato"/>
                <a:cs typeface="Lato"/>
                <a:sym typeface="Lato"/>
              </a:defRPr>
            </a:lvl5pPr>
            <a:lvl6pPr marL="2743200" lvl="5" indent="-317500" algn="ctr">
              <a:spcBef>
                <a:spcPts val="1600"/>
              </a:spcBef>
              <a:spcAft>
                <a:spcPts val="0"/>
              </a:spcAft>
              <a:buSzPts val="1400"/>
              <a:buFont typeface="Lato"/>
              <a:buChar char="■"/>
              <a:defRPr>
                <a:latin typeface="Lato"/>
                <a:ea typeface="Lato"/>
                <a:cs typeface="Lato"/>
                <a:sym typeface="Lato"/>
              </a:defRPr>
            </a:lvl6pPr>
            <a:lvl7pPr marL="3200400" lvl="6" indent="-317500" algn="ctr">
              <a:spcBef>
                <a:spcPts val="1600"/>
              </a:spcBef>
              <a:spcAft>
                <a:spcPts val="0"/>
              </a:spcAft>
              <a:buSzPts val="1400"/>
              <a:buFont typeface="Lato"/>
              <a:buChar char="●"/>
              <a:defRPr>
                <a:latin typeface="Lato"/>
                <a:ea typeface="Lato"/>
                <a:cs typeface="Lato"/>
                <a:sym typeface="Lato"/>
              </a:defRPr>
            </a:lvl7pPr>
            <a:lvl8pPr marL="3657600" lvl="7" indent="-317500" algn="ctr">
              <a:spcBef>
                <a:spcPts val="1600"/>
              </a:spcBef>
              <a:spcAft>
                <a:spcPts val="0"/>
              </a:spcAft>
              <a:buSzPts val="1400"/>
              <a:buFont typeface="Lato"/>
              <a:buChar char="○"/>
              <a:defRPr>
                <a:latin typeface="Lato"/>
                <a:ea typeface="Lato"/>
                <a:cs typeface="Lato"/>
                <a:sym typeface="Lato"/>
              </a:defRPr>
            </a:lvl8pPr>
            <a:lvl9pPr marL="4114800" lvl="8" indent="-317500" algn="ctr">
              <a:spcBef>
                <a:spcPts val="1600"/>
              </a:spcBef>
              <a:spcAft>
                <a:spcPts val="1600"/>
              </a:spcAft>
              <a:buSzPts val="1400"/>
              <a:buFont typeface="Lato"/>
              <a:buChar char="■"/>
              <a:defRPr>
                <a:latin typeface="Lato"/>
                <a:ea typeface="Lato"/>
                <a:cs typeface="Lato"/>
                <a:sym typeface="Lato"/>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Lato"/>
              <a:buChar char="●"/>
              <a:defRPr>
                <a:latin typeface="Lato"/>
                <a:ea typeface="Lato"/>
                <a:cs typeface="Lato"/>
                <a:sym typeface="Lato"/>
              </a:defRPr>
            </a:lvl1pPr>
            <a:lvl2pPr marL="914400" lvl="1" indent="-317500">
              <a:spcBef>
                <a:spcPts val="1600"/>
              </a:spcBef>
              <a:spcAft>
                <a:spcPts val="0"/>
              </a:spcAft>
              <a:buSzPts val="1400"/>
              <a:buFont typeface="Lato"/>
              <a:buChar char="○"/>
              <a:defRPr>
                <a:latin typeface="Lato"/>
                <a:ea typeface="Lato"/>
                <a:cs typeface="Lato"/>
                <a:sym typeface="Lato"/>
              </a:defRPr>
            </a:lvl2pPr>
            <a:lvl3pPr marL="1371600" lvl="2" indent="-317500">
              <a:spcBef>
                <a:spcPts val="1600"/>
              </a:spcBef>
              <a:spcAft>
                <a:spcPts val="0"/>
              </a:spcAft>
              <a:buSzPts val="1400"/>
              <a:buFont typeface="Lato"/>
              <a:buChar char="■"/>
              <a:defRPr>
                <a:latin typeface="Lato"/>
                <a:ea typeface="Lato"/>
                <a:cs typeface="Lato"/>
                <a:sym typeface="Lato"/>
              </a:defRPr>
            </a:lvl3pPr>
            <a:lvl4pPr marL="1828800" lvl="3" indent="-317500">
              <a:spcBef>
                <a:spcPts val="1600"/>
              </a:spcBef>
              <a:spcAft>
                <a:spcPts val="0"/>
              </a:spcAft>
              <a:buSzPts val="1400"/>
              <a:buFont typeface="Lato"/>
              <a:buChar char="●"/>
              <a:defRPr>
                <a:latin typeface="Lato"/>
                <a:ea typeface="Lato"/>
                <a:cs typeface="Lato"/>
                <a:sym typeface="Lato"/>
              </a:defRPr>
            </a:lvl4pPr>
            <a:lvl5pPr marL="2286000" lvl="4" indent="-317500">
              <a:spcBef>
                <a:spcPts val="1600"/>
              </a:spcBef>
              <a:spcAft>
                <a:spcPts val="0"/>
              </a:spcAft>
              <a:buSzPts val="1400"/>
              <a:buFont typeface="Lato"/>
              <a:buChar char="○"/>
              <a:defRPr>
                <a:latin typeface="Lato"/>
                <a:ea typeface="Lato"/>
                <a:cs typeface="Lato"/>
                <a:sym typeface="Lato"/>
              </a:defRPr>
            </a:lvl5pPr>
            <a:lvl6pPr marL="2743200" lvl="5" indent="-317500">
              <a:spcBef>
                <a:spcPts val="1600"/>
              </a:spcBef>
              <a:spcAft>
                <a:spcPts val="0"/>
              </a:spcAft>
              <a:buSzPts val="1400"/>
              <a:buFont typeface="Lato"/>
              <a:buChar char="■"/>
              <a:defRPr>
                <a:latin typeface="Lato"/>
                <a:ea typeface="Lato"/>
                <a:cs typeface="Lato"/>
                <a:sym typeface="Lato"/>
              </a:defRPr>
            </a:lvl6pPr>
            <a:lvl7pPr marL="3200400" lvl="6" indent="-317500">
              <a:spcBef>
                <a:spcPts val="1600"/>
              </a:spcBef>
              <a:spcAft>
                <a:spcPts val="0"/>
              </a:spcAft>
              <a:buSzPts val="1400"/>
              <a:buFont typeface="Lato"/>
              <a:buChar char="●"/>
              <a:defRPr>
                <a:latin typeface="Lato"/>
                <a:ea typeface="Lato"/>
                <a:cs typeface="Lato"/>
                <a:sym typeface="Lato"/>
              </a:defRPr>
            </a:lvl7pPr>
            <a:lvl8pPr marL="3657600" lvl="7" indent="-317500">
              <a:spcBef>
                <a:spcPts val="1600"/>
              </a:spcBef>
              <a:spcAft>
                <a:spcPts val="0"/>
              </a:spcAft>
              <a:buSzPts val="1400"/>
              <a:buFont typeface="Lato"/>
              <a:buChar char="○"/>
              <a:defRPr>
                <a:latin typeface="Lato"/>
                <a:ea typeface="Lato"/>
                <a:cs typeface="Lato"/>
                <a:sym typeface="Lato"/>
              </a:defRPr>
            </a:lvl8pPr>
            <a:lvl9pPr marL="4114800" lvl="8" indent="-317500">
              <a:spcBef>
                <a:spcPts val="1600"/>
              </a:spcBef>
              <a:spcAft>
                <a:spcPts val="1600"/>
              </a:spcAft>
              <a:buSzPts val="1400"/>
              <a:buFont typeface="Lato"/>
              <a:buChar char="■"/>
              <a:defRPr>
                <a:latin typeface="Lato"/>
                <a:ea typeface="Lato"/>
                <a:cs typeface="Lato"/>
                <a:sym typeface="Lato"/>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Lato"/>
              <a:buChar char="●"/>
              <a:defRPr sz="1400">
                <a:latin typeface="Lato"/>
                <a:ea typeface="Lato"/>
                <a:cs typeface="Lato"/>
                <a:sym typeface="Lato"/>
              </a:defRPr>
            </a:lvl1pPr>
            <a:lvl2pPr marL="914400" lvl="1" indent="-304800">
              <a:spcBef>
                <a:spcPts val="1600"/>
              </a:spcBef>
              <a:spcAft>
                <a:spcPts val="0"/>
              </a:spcAft>
              <a:buSzPts val="1200"/>
              <a:buFont typeface="Lato"/>
              <a:buChar char="○"/>
              <a:defRPr sz="1200">
                <a:latin typeface="Lato"/>
                <a:ea typeface="Lato"/>
                <a:cs typeface="Lato"/>
                <a:sym typeface="Lato"/>
              </a:defRPr>
            </a:lvl2pPr>
            <a:lvl3pPr marL="1371600" lvl="2" indent="-304800">
              <a:spcBef>
                <a:spcPts val="1600"/>
              </a:spcBef>
              <a:spcAft>
                <a:spcPts val="0"/>
              </a:spcAft>
              <a:buSzPts val="1200"/>
              <a:buFont typeface="Lato"/>
              <a:buChar char="■"/>
              <a:defRPr sz="1200">
                <a:latin typeface="Lato"/>
                <a:ea typeface="Lato"/>
                <a:cs typeface="Lato"/>
                <a:sym typeface="Lato"/>
              </a:defRPr>
            </a:lvl3pPr>
            <a:lvl4pPr marL="1828800" lvl="3" indent="-304800">
              <a:spcBef>
                <a:spcPts val="1600"/>
              </a:spcBef>
              <a:spcAft>
                <a:spcPts val="0"/>
              </a:spcAft>
              <a:buSzPts val="1200"/>
              <a:buFont typeface="Lato"/>
              <a:buChar char="●"/>
              <a:defRPr sz="1200">
                <a:latin typeface="Lato"/>
                <a:ea typeface="Lato"/>
                <a:cs typeface="Lato"/>
                <a:sym typeface="Lato"/>
              </a:defRPr>
            </a:lvl4pPr>
            <a:lvl5pPr marL="2286000" lvl="4" indent="-304800">
              <a:spcBef>
                <a:spcPts val="1600"/>
              </a:spcBef>
              <a:spcAft>
                <a:spcPts val="0"/>
              </a:spcAft>
              <a:buSzPts val="1200"/>
              <a:buFont typeface="Lato"/>
              <a:buChar char="○"/>
              <a:defRPr sz="1200">
                <a:latin typeface="Lato"/>
                <a:ea typeface="Lato"/>
                <a:cs typeface="Lato"/>
                <a:sym typeface="Lato"/>
              </a:defRPr>
            </a:lvl5pPr>
            <a:lvl6pPr marL="2743200" lvl="5" indent="-304800">
              <a:spcBef>
                <a:spcPts val="1600"/>
              </a:spcBef>
              <a:spcAft>
                <a:spcPts val="0"/>
              </a:spcAft>
              <a:buSzPts val="1200"/>
              <a:buFont typeface="Lato"/>
              <a:buChar char="■"/>
              <a:defRPr sz="1200">
                <a:latin typeface="Lato"/>
                <a:ea typeface="Lato"/>
                <a:cs typeface="Lato"/>
                <a:sym typeface="Lato"/>
              </a:defRPr>
            </a:lvl6pPr>
            <a:lvl7pPr marL="3200400" lvl="6" indent="-304800">
              <a:spcBef>
                <a:spcPts val="1600"/>
              </a:spcBef>
              <a:spcAft>
                <a:spcPts val="0"/>
              </a:spcAft>
              <a:buSzPts val="1200"/>
              <a:buFont typeface="Lato"/>
              <a:buChar char="●"/>
              <a:defRPr sz="1200">
                <a:latin typeface="Lato"/>
                <a:ea typeface="Lato"/>
                <a:cs typeface="Lato"/>
                <a:sym typeface="Lato"/>
              </a:defRPr>
            </a:lvl7pPr>
            <a:lvl8pPr marL="3657600" lvl="7" indent="-304800">
              <a:spcBef>
                <a:spcPts val="1600"/>
              </a:spcBef>
              <a:spcAft>
                <a:spcPts val="0"/>
              </a:spcAft>
              <a:buSzPts val="1200"/>
              <a:buFont typeface="Lato"/>
              <a:buChar char="○"/>
              <a:defRPr sz="1200">
                <a:latin typeface="Lato"/>
                <a:ea typeface="Lato"/>
                <a:cs typeface="Lato"/>
                <a:sym typeface="Lato"/>
              </a:defRPr>
            </a:lvl8pPr>
            <a:lvl9pPr marL="4114800" lvl="8" indent="-30480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Lato"/>
              <a:buChar char="●"/>
              <a:defRPr sz="1400">
                <a:latin typeface="Lato"/>
                <a:ea typeface="Lato"/>
                <a:cs typeface="Lato"/>
                <a:sym typeface="Lato"/>
              </a:defRPr>
            </a:lvl1pPr>
            <a:lvl2pPr marL="914400" lvl="1" indent="-304800">
              <a:spcBef>
                <a:spcPts val="1600"/>
              </a:spcBef>
              <a:spcAft>
                <a:spcPts val="0"/>
              </a:spcAft>
              <a:buSzPts val="1200"/>
              <a:buFont typeface="Lato"/>
              <a:buChar char="○"/>
              <a:defRPr sz="1200">
                <a:latin typeface="Lato"/>
                <a:ea typeface="Lato"/>
                <a:cs typeface="Lato"/>
                <a:sym typeface="Lato"/>
              </a:defRPr>
            </a:lvl2pPr>
            <a:lvl3pPr marL="1371600" lvl="2" indent="-304800">
              <a:spcBef>
                <a:spcPts val="1600"/>
              </a:spcBef>
              <a:spcAft>
                <a:spcPts val="0"/>
              </a:spcAft>
              <a:buSzPts val="1200"/>
              <a:buFont typeface="Lato"/>
              <a:buChar char="■"/>
              <a:defRPr sz="1200">
                <a:latin typeface="Lato"/>
                <a:ea typeface="Lato"/>
                <a:cs typeface="Lato"/>
                <a:sym typeface="Lato"/>
              </a:defRPr>
            </a:lvl3pPr>
            <a:lvl4pPr marL="1828800" lvl="3" indent="-304800">
              <a:spcBef>
                <a:spcPts val="1600"/>
              </a:spcBef>
              <a:spcAft>
                <a:spcPts val="0"/>
              </a:spcAft>
              <a:buSzPts val="1200"/>
              <a:buFont typeface="Lato"/>
              <a:buChar char="●"/>
              <a:defRPr sz="1200">
                <a:latin typeface="Lato"/>
                <a:ea typeface="Lato"/>
                <a:cs typeface="Lato"/>
                <a:sym typeface="Lato"/>
              </a:defRPr>
            </a:lvl4pPr>
            <a:lvl5pPr marL="2286000" lvl="4" indent="-304800">
              <a:spcBef>
                <a:spcPts val="1600"/>
              </a:spcBef>
              <a:spcAft>
                <a:spcPts val="0"/>
              </a:spcAft>
              <a:buSzPts val="1200"/>
              <a:buFont typeface="Lato"/>
              <a:buChar char="○"/>
              <a:defRPr sz="1200">
                <a:latin typeface="Lato"/>
                <a:ea typeface="Lato"/>
                <a:cs typeface="Lato"/>
                <a:sym typeface="Lato"/>
              </a:defRPr>
            </a:lvl5pPr>
            <a:lvl6pPr marL="2743200" lvl="5" indent="-304800">
              <a:spcBef>
                <a:spcPts val="1600"/>
              </a:spcBef>
              <a:spcAft>
                <a:spcPts val="0"/>
              </a:spcAft>
              <a:buSzPts val="1200"/>
              <a:buFont typeface="Lato"/>
              <a:buChar char="■"/>
              <a:defRPr sz="1200">
                <a:latin typeface="Lato"/>
                <a:ea typeface="Lato"/>
                <a:cs typeface="Lato"/>
                <a:sym typeface="Lato"/>
              </a:defRPr>
            </a:lvl6pPr>
            <a:lvl7pPr marL="3200400" lvl="6" indent="-304800">
              <a:spcBef>
                <a:spcPts val="1600"/>
              </a:spcBef>
              <a:spcAft>
                <a:spcPts val="0"/>
              </a:spcAft>
              <a:buSzPts val="1200"/>
              <a:buFont typeface="Lato"/>
              <a:buChar char="●"/>
              <a:defRPr sz="1200">
                <a:latin typeface="Lato"/>
                <a:ea typeface="Lato"/>
                <a:cs typeface="Lato"/>
                <a:sym typeface="Lato"/>
              </a:defRPr>
            </a:lvl7pPr>
            <a:lvl8pPr marL="3657600" lvl="7" indent="-304800">
              <a:spcBef>
                <a:spcPts val="1600"/>
              </a:spcBef>
              <a:spcAft>
                <a:spcPts val="0"/>
              </a:spcAft>
              <a:buSzPts val="1200"/>
              <a:buFont typeface="Lato"/>
              <a:buChar char="○"/>
              <a:defRPr sz="1200">
                <a:latin typeface="Lato"/>
                <a:ea typeface="Lato"/>
                <a:cs typeface="Lato"/>
                <a:sym typeface="Lato"/>
              </a:defRPr>
            </a:lvl8pPr>
            <a:lvl9pPr marL="4114800" lvl="8" indent="-30480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ato"/>
              <a:buChar char="●"/>
              <a:defRPr sz="1200">
                <a:latin typeface="Lato"/>
                <a:ea typeface="Lato"/>
                <a:cs typeface="Lato"/>
                <a:sym typeface="Lato"/>
              </a:defRPr>
            </a:lvl1pPr>
            <a:lvl2pPr marL="914400" lvl="1" indent="-304800">
              <a:spcBef>
                <a:spcPts val="1600"/>
              </a:spcBef>
              <a:spcAft>
                <a:spcPts val="0"/>
              </a:spcAft>
              <a:buSzPts val="1200"/>
              <a:buFont typeface="Lato"/>
              <a:buChar char="○"/>
              <a:defRPr sz="1200">
                <a:latin typeface="Lato"/>
                <a:ea typeface="Lato"/>
                <a:cs typeface="Lato"/>
                <a:sym typeface="Lato"/>
              </a:defRPr>
            </a:lvl2pPr>
            <a:lvl3pPr marL="1371600" lvl="2" indent="-304800">
              <a:spcBef>
                <a:spcPts val="1600"/>
              </a:spcBef>
              <a:spcAft>
                <a:spcPts val="0"/>
              </a:spcAft>
              <a:buSzPts val="1200"/>
              <a:buFont typeface="Lato"/>
              <a:buChar char="■"/>
              <a:defRPr sz="1200">
                <a:latin typeface="Lato"/>
                <a:ea typeface="Lato"/>
                <a:cs typeface="Lato"/>
                <a:sym typeface="Lato"/>
              </a:defRPr>
            </a:lvl3pPr>
            <a:lvl4pPr marL="1828800" lvl="3" indent="-304800">
              <a:spcBef>
                <a:spcPts val="1600"/>
              </a:spcBef>
              <a:spcAft>
                <a:spcPts val="0"/>
              </a:spcAft>
              <a:buSzPts val="1200"/>
              <a:buFont typeface="Lato"/>
              <a:buChar char="●"/>
              <a:defRPr sz="1200">
                <a:latin typeface="Lato"/>
                <a:ea typeface="Lato"/>
                <a:cs typeface="Lato"/>
                <a:sym typeface="Lato"/>
              </a:defRPr>
            </a:lvl4pPr>
            <a:lvl5pPr marL="2286000" lvl="4" indent="-304800">
              <a:spcBef>
                <a:spcPts val="1600"/>
              </a:spcBef>
              <a:spcAft>
                <a:spcPts val="0"/>
              </a:spcAft>
              <a:buSzPts val="1200"/>
              <a:buFont typeface="Lato"/>
              <a:buChar char="○"/>
              <a:defRPr sz="1200">
                <a:latin typeface="Lato"/>
                <a:ea typeface="Lato"/>
                <a:cs typeface="Lato"/>
                <a:sym typeface="Lato"/>
              </a:defRPr>
            </a:lvl5pPr>
            <a:lvl6pPr marL="2743200" lvl="5" indent="-304800">
              <a:spcBef>
                <a:spcPts val="1600"/>
              </a:spcBef>
              <a:spcAft>
                <a:spcPts val="0"/>
              </a:spcAft>
              <a:buSzPts val="1200"/>
              <a:buFont typeface="Lato"/>
              <a:buChar char="■"/>
              <a:defRPr sz="1200">
                <a:latin typeface="Lato"/>
                <a:ea typeface="Lato"/>
                <a:cs typeface="Lato"/>
                <a:sym typeface="Lato"/>
              </a:defRPr>
            </a:lvl6pPr>
            <a:lvl7pPr marL="3200400" lvl="6" indent="-304800">
              <a:spcBef>
                <a:spcPts val="1600"/>
              </a:spcBef>
              <a:spcAft>
                <a:spcPts val="0"/>
              </a:spcAft>
              <a:buSzPts val="1200"/>
              <a:buFont typeface="Lato"/>
              <a:buChar char="●"/>
              <a:defRPr sz="1200">
                <a:latin typeface="Lato"/>
                <a:ea typeface="Lato"/>
                <a:cs typeface="Lato"/>
                <a:sym typeface="Lato"/>
              </a:defRPr>
            </a:lvl7pPr>
            <a:lvl8pPr marL="3657600" lvl="7" indent="-304800">
              <a:spcBef>
                <a:spcPts val="1600"/>
              </a:spcBef>
              <a:spcAft>
                <a:spcPts val="0"/>
              </a:spcAft>
              <a:buSzPts val="1200"/>
              <a:buFont typeface="Lato"/>
              <a:buChar char="○"/>
              <a:defRPr sz="1200">
                <a:latin typeface="Lato"/>
                <a:ea typeface="Lato"/>
                <a:cs typeface="Lato"/>
                <a:sym typeface="Lato"/>
              </a:defRPr>
            </a:lvl8pPr>
            <a:lvl9pPr marL="4114800" lvl="8" indent="-304800">
              <a:spcBef>
                <a:spcPts val="1600"/>
              </a:spcBef>
              <a:spcAft>
                <a:spcPts val="1600"/>
              </a:spcAft>
              <a:buSzPts val="1200"/>
              <a:buFont typeface="Lato"/>
              <a:buChar char="■"/>
              <a:defRPr sz="1200">
                <a:latin typeface="Lato"/>
                <a:ea typeface="Lato"/>
                <a:cs typeface="Lato"/>
                <a:sym typeface="Lato"/>
              </a:defRPr>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Font typeface="Lato"/>
              <a:buChar char="●"/>
              <a:defRPr>
                <a:solidFill>
                  <a:schemeClr val="lt1"/>
                </a:solidFill>
                <a:latin typeface="Lato"/>
                <a:ea typeface="Lato"/>
                <a:cs typeface="Lato"/>
                <a:sym typeface="Lato"/>
              </a:defRPr>
            </a:lvl1pPr>
            <a:lvl2pPr marL="914400" lvl="1"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231500" y="1282575"/>
            <a:ext cx="6681000" cy="154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Assessing Expression Bias Between Bulk and Single Nucleus RNAseq</a:t>
            </a:r>
            <a:endParaRPr sz="3600"/>
          </a:p>
        </p:txBody>
      </p:sp>
      <p:sp>
        <p:nvSpPr>
          <p:cNvPr id="60" name="Google Shape;60;p13"/>
          <p:cNvSpPr txBox="1">
            <a:spLocks noGrp="1"/>
          </p:cNvSpPr>
          <p:nvPr>
            <p:ph type="subTitle" idx="1"/>
          </p:nvPr>
        </p:nvSpPr>
        <p:spPr>
          <a:xfrm>
            <a:off x="2319300" y="2831175"/>
            <a:ext cx="4505400" cy="10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rPr>
              <a:t>Saelin Bjornson, Vladimir Nikolic, Jordan Sicherman and Lucía Quesada-Ramírez</a:t>
            </a:r>
            <a:br>
              <a:rPr lang="en" sz="1600">
                <a:solidFill>
                  <a:srgbClr val="000000"/>
                </a:solidFill>
              </a:rPr>
            </a:br>
            <a:endParaRPr sz="1600">
              <a:solidFill>
                <a:srgbClr val="000000"/>
              </a:solidFill>
            </a:endParaRPr>
          </a:p>
          <a:p>
            <a:pPr marL="0" lvl="0" indent="0" algn="ctr" rtl="0">
              <a:spcBef>
                <a:spcPts val="0"/>
              </a:spcBef>
              <a:spcAft>
                <a:spcPts val="0"/>
              </a:spcAft>
              <a:buNone/>
            </a:pPr>
            <a:r>
              <a:rPr lang="en" sz="1200">
                <a:solidFill>
                  <a:srgbClr val="000000"/>
                </a:solidFill>
              </a:rPr>
              <a:t>STAT 540 Project, March 31</a:t>
            </a:r>
            <a:r>
              <a:rPr lang="en" sz="1200" baseline="30000">
                <a:solidFill>
                  <a:srgbClr val="000000"/>
                </a:solidFill>
              </a:rPr>
              <a:t>st</a:t>
            </a:r>
            <a:r>
              <a:rPr lang="en" sz="1200">
                <a:solidFill>
                  <a:srgbClr val="000000"/>
                </a:solidFill>
              </a:rPr>
              <a:t> 2020</a:t>
            </a:r>
            <a:endParaRPr sz="1200">
              <a:solidFill>
                <a:srgbClr val="000000"/>
              </a:solidFill>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311700" y="2232300"/>
            <a:ext cx="8520600" cy="44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Lato"/>
                <a:ea typeface="Lato"/>
                <a:cs typeface="Lato"/>
                <a:sym typeface="Lato"/>
              </a:rPr>
              <a:t>4</a:t>
            </a:r>
            <a:r>
              <a:rPr lang="en" sz="1600"/>
              <a:t>1</a:t>
            </a:r>
            <a:r>
              <a:rPr lang="en" sz="1600">
                <a:latin typeface="Lato"/>
                <a:ea typeface="Lato"/>
                <a:cs typeface="Lato"/>
                <a:sym typeface="Lato"/>
              </a:rPr>
              <a:t> post-mortem brain tissue samples from 32 patients with </a:t>
            </a:r>
            <a:r>
              <a:rPr lang="en" sz="1600" b="1">
                <a:solidFill>
                  <a:srgbClr val="0944A1"/>
                </a:solidFill>
                <a:latin typeface="Lato"/>
                <a:ea typeface="Lato"/>
                <a:cs typeface="Lato"/>
                <a:sym typeface="Lato"/>
              </a:rPr>
              <a:t>paired bulk</a:t>
            </a:r>
            <a:r>
              <a:rPr lang="en" sz="1600" b="1">
                <a:latin typeface="Lato"/>
                <a:ea typeface="Lato"/>
                <a:cs typeface="Lato"/>
                <a:sym typeface="Lato"/>
              </a:rPr>
              <a:t> + </a:t>
            </a:r>
            <a:r>
              <a:rPr lang="en" sz="1600" b="1">
                <a:solidFill>
                  <a:srgbClr val="0944A1"/>
                </a:solidFill>
                <a:latin typeface="Lato"/>
                <a:ea typeface="Lato"/>
                <a:cs typeface="Lato"/>
                <a:sym typeface="Lato"/>
              </a:rPr>
              <a:t>snRNAseq</a:t>
            </a:r>
            <a:r>
              <a:rPr lang="en" sz="1600">
                <a:latin typeface="Lato"/>
                <a:ea typeface="Lato"/>
                <a:cs typeface="Lato"/>
                <a:sym typeface="Lato"/>
              </a:rPr>
              <a:t> data.</a:t>
            </a:r>
            <a:endParaRPr sz="1600"/>
          </a:p>
        </p:txBody>
      </p:sp>
      <p:sp>
        <p:nvSpPr>
          <p:cNvPr id="195" name="Google Shape;195;p22"/>
          <p:cNvSpPr txBox="1">
            <a:spLocks noGrp="1"/>
          </p:cNvSpPr>
          <p:nvPr>
            <p:ph type="title"/>
          </p:nvPr>
        </p:nvSpPr>
        <p:spPr>
          <a:xfrm>
            <a:off x="311700" y="445025"/>
            <a:ext cx="1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a:t>
            </a:r>
            <a:endParaRPr/>
          </a:p>
        </p:txBody>
      </p:sp>
      <p:pic>
        <p:nvPicPr>
          <p:cNvPr id="196" name="Google Shape;196;p22"/>
          <p:cNvPicPr preferRelativeResize="0"/>
          <p:nvPr/>
        </p:nvPicPr>
        <p:blipFill rotWithShape="1">
          <a:blip r:embed="rId3">
            <a:alphaModFix/>
          </a:blip>
          <a:srcRect b="39769"/>
          <a:stretch/>
        </p:blipFill>
        <p:spPr>
          <a:xfrm>
            <a:off x="397425" y="1052587"/>
            <a:ext cx="6315074" cy="1144850"/>
          </a:xfrm>
          <a:prstGeom prst="rect">
            <a:avLst/>
          </a:prstGeom>
          <a:noFill/>
          <a:ln>
            <a:noFill/>
          </a:ln>
        </p:spPr>
      </p:pic>
      <p:sp>
        <p:nvSpPr>
          <p:cNvPr id="197" name="Google Shape;197;p22"/>
          <p:cNvSpPr txBox="1"/>
          <p:nvPr/>
        </p:nvSpPr>
        <p:spPr>
          <a:xfrm>
            <a:off x="354600" y="2952750"/>
            <a:ext cx="8434800" cy="1076400"/>
          </a:xfrm>
          <a:prstGeom prst="rect">
            <a:avLst/>
          </a:prstGeom>
          <a:noFill/>
          <a:ln w="28575" cap="flat" cmpd="sng">
            <a:solidFill>
              <a:srgbClr val="CC0000"/>
            </a:solidFill>
            <a:prstDash val="solid"/>
            <a:round/>
            <a:headEnd type="none" w="sm" len="sm"/>
            <a:tailEnd type="none" w="sm" len="sm"/>
          </a:ln>
        </p:spPr>
        <p:txBody>
          <a:bodyPr spcFirstLastPara="1" wrap="square" lIns="91425" tIns="182875" rIns="182875" bIns="0" anchor="ctr" anchorCtr="0">
            <a:noAutofit/>
          </a:bodyPr>
          <a:lstStyle/>
          <a:p>
            <a:pPr marL="0" lvl="0" indent="0" algn="just" rtl="0">
              <a:lnSpc>
                <a:spcPct val="115000"/>
              </a:lnSpc>
              <a:spcBef>
                <a:spcPts val="0"/>
              </a:spcBef>
              <a:spcAft>
                <a:spcPts val="1600"/>
              </a:spcAft>
              <a:buNone/>
            </a:pPr>
            <a:r>
              <a:rPr lang="en" sz="1600">
                <a:solidFill>
                  <a:schemeClr val="lt1"/>
                </a:solidFill>
                <a:latin typeface="Lato"/>
                <a:ea typeface="Lato"/>
                <a:cs typeface="Lato"/>
                <a:sym typeface="Lato"/>
              </a:rPr>
              <a:t>Since each sample has paired bulk and single nucleus RNAseq, this bias can be examined without worrying about other confounding variables (different individuals, diseases, etc.). This is one of very few studies that has this kind of data!</a:t>
            </a:r>
            <a:endParaRPr sz="1600">
              <a:latin typeface="Lato"/>
              <a:ea typeface="Lato"/>
              <a:cs typeface="Lato"/>
              <a:sym typeface="Lato"/>
            </a:endParaRPr>
          </a:p>
        </p:txBody>
      </p:sp>
      <p:sp>
        <p:nvSpPr>
          <p:cNvPr id="198" name="Google Shape;198;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body" idx="2"/>
          </p:nvPr>
        </p:nvSpPr>
        <p:spPr>
          <a:xfrm>
            <a:off x="4770563" y="2652623"/>
            <a:ext cx="4254300" cy="2090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944A1"/>
                </a:solidFill>
                <a:latin typeface="Lato"/>
                <a:ea typeface="Lato"/>
                <a:cs typeface="Lato"/>
                <a:sym typeface="Lato"/>
              </a:rPr>
              <a:t>Bulk RNAseq:</a:t>
            </a:r>
            <a:endParaRPr sz="1600" b="1">
              <a:solidFill>
                <a:srgbClr val="0944A1"/>
              </a:solidFill>
              <a:latin typeface="Lato"/>
              <a:ea typeface="Lato"/>
              <a:cs typeface="Lato"/>
              <a:sym typeface="Lato"/>
            </a:endParaRPr>
          </a:p>
          <a:p>
            <a:pPr marL="457200" lvl="0" indent="-330200" algn="l" rtl="0">
              <a:spcBef>
                <a:spcPts val="1600"/>
              </a:spcBef>
              <a:spcAft>
                <a:spcPts val="0"/>
              </a:spcAft>
              <a:buSzPts val="1600"/>
              <a:buFont typeface="Lato"/>
              <a:buChar char="●"/>
            </a:pPr>
            <a:r>
              <a:rPr lang="en" sz="1600">
                <a:latin typeface="Lato"/>
                <a:ea typeface="Lato"/>
                <a:cs typeface="Lato"/>
                <a:sym typeface="Lato"/>
              </a:rPr>
              <a:t>Illumina NovaSeq 6000 to average depth of 100x</a:t>
            </a:r>
            <a:endParaRPr sz="1600">
              <a:latin typeface="Lato"/>
              <a:ea typeface="Lato"/>
              <a:cs typeface="Lato"/>
              <a:sym typeface="Lato"/>
            </a:endParaRPr>
          </a:p>
          <a:p>
            <a:pPr marL="0" lvl="0" indent="0" algn="l" rtl="0">
              <a:spcBef>
                <a:spcPts val="1600"/>
              </a:spcBef>
              <a:spcAft>
                <a:spcPts val="1600"/>
              </a:spcAft>
              <a:buNone/>
            </a:pPr>
            <a:endParaRPr sz="1600"/>
          </a:p>
        </p:txBody>
      </p:sp>
      <p:sp>
        <p:nvSpPr>
          <p:cNvPr id="204" name="Google Shape;204;p23"/>
          <p:cNvSpPr txBox="1"/>
          <p:nvPr/>
        </p:nvSpPr>
        <p:spPr>
          <a:xfrm>
            <a:off x="119138" y="2652625"/>
            <a:ext cx="4586100" cy="209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944A1"/>
                </a:solidFill>
                <a:latin typeface="Lato"/>
                <a:ea typeface="Lato"/>
                <a:cs typeface="Lato"/>
                <a:sym typeface="Lato"/>
              </a:rPr>
              <a:t>snRNAseq:</a:t>
            </a:r>
            <a:endParaRPr sz="1600" b="1">
              <a:solidFill>
                <a:srgbClr val="0944A1"/>
              </a:solidFill>
              <a:latin typeface="Lato"/>
              <a:ea typeface="Lato"/>
              <a:cs typeface="Lato"/>
              <a:sym typeface="Lato"/>
            </a:endParaRPr>
          </a:p>
          <a:p>
            <a:pPr marL="457200" lvl="0" indent="-330200" algn="l" rtl="0">
              <a:lnSpc>
                <a:spcPct val="115000"/>
              </a:lnSpc>
              <a:spcBef>
                <a:spcPts val="1600"/>
              </a:spcBef>
              <a:spcAft>
                <a:spcPts val="0"/>
              </a:spcAft>
              <a:buClr>
                <a:schemeClr val="lt1"/>
              </a:buClr>
              <a:buSzPts val="1600"/>
              <a:buFont typeface="Lato"/>
              <a:buChar char="●"/>
            </a:pPr>
            <a:r>
              <a:rPr lang="en" sz="1600">
                <a:solidFill>
                  <a:schemeClr val="lt1"/>
                </a:solidFill>
                <a:latin typeface="Lato"/>
                <a:ea typeface="Lato"/>
                <a:cs typeface="Lato"/>
                <a:sym typeface="Lato"/>
              </a:rPr>
              <a:t>Isolated by DroNuc-Seq</a:t>
            </a:r>
            <a:r>
              <a:rPr lang="en" sz="1600" baseline="30000">
                <a:solidFill>
                  <a:schemeClr val="lt1"/>
                </a:solidFill>
                <a:latin typeface="Lato"/>
                <a:ea typeface="Lato"/>
                <a:cs typeface="Lato"/>
                <a:sym typeface="Lato"/>
              </a:rPr>
              <a:t>1 </a:t>
            </a:r>
            <a:r>
              <a:rPr lang="en" sz="1600">
                <a:solidFill>
                  <a:schemeClr val="lt1"/>
                </a:solidFill>
                <a:latin typeface="Lato"/>
                <a:ea typeface="Lato"/>
                <a:cs typeface="Lato"/>
                <a:sym typeface="Lato"/>
              </a:rPr>
              <a:t>protocol</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~3000 nuclei/sample </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NovaSeq6000 to average 70k reads/nucleus</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Expression quantified by UMIs using 10x Genomics CellRanger</a:t>
            </a:r>
            <a:endParaRPr sz="1600">
              <a:solidFill>
                <a:schemeClr val="lt1"/>
              </a:solidFill>
              <a:latin typeface="Lato"/>
              <a:ea typeface="Lato"/>
              <a:cs typeface="Lato"/>
              <a:sym typeface="Lato"/>
            </a:endParaRPr>
          </a:p>
        </p:txBody>
      </p:sp>
      <p:sp>
        <p:nvSpPr>
          <p:cNvPr id="205" name="Google Shape;205;p23"/>
          <p:cNvSpPr txBox="1"/>
          <p:nvPr/>
        </p:nvSpPr>
        <p:spPr>
          <a:xfrm>
            <a:off x="0" y="4852650"/>
            <a:ext cx="9144000" cy="494100"/>
          </a:xfrm>
          <a:prstGeom prst="rect">
            <a:avLst/>
          </a:prstGeom>
          <a:noFill/>
          <a:ln>
            <a:noFill/>
          </a:ln>
        </p:spPr>
        <p:txBody>
          <a:bodyPr spcFirstLastPara="1" wrap="square" lIns="91425" tIns="91425" rIns="91425" bIns="91425" anchor="t"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Habib N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2017.Massively parallel single nucleus RNA-seq with DroNuc-Seq.</a:t>
            </a:r>
            <a:r>
              <a:rPr lang="en" sz="700" i="1">
                <a:solidFill>
                  <a:srgbClr val="999999"/>
                </a:solidFill>
                <a:latin typeface="Lato"/>
                <a:ea typeface="Lato"/>
                <a:cs typeface="Lato"/>
                <a:sym typeface="Lato"/>
              </a:rPr>
              <a:t>Nat Method </a:t>
            </a:r>
            <a:r>
              <a:rPr lang="en" sz="700" b="1">
                <a:solidFill>
                  <a:srgbClr val="999999"/>
                </a:solidFill>
                <a:latin typeface="Lato"/>
                <a:ea typeface="Lato"/>
                <a:cs typeface="Lato"/>
                <a:sym typeface="Lato"/>
              </a:rPr>
              <a:t>14</a:t>
            </a:r>
            <a:r>
              <a:rPr lang="en" sz="700">
                <a:solidFill>
                  <a:srgbClr val="999999"/>
                </a:solidFill>
                <a:latin typeface="Lato"/>
                <a:ea typeface="Lato"/>
                <a:cs typeface="Lato"/>
                <a:sym typeface="Lato"/>
              </a:rPr>
              <a:t>:955-958. DOI:10.1038/nmeth.4407</a:t>
            </a:r>
            <a:endParaRPr sz="700">
              <a:solidFill>
                <a:srgbClr val="999999"/>
              </a:solidFill>
              <a:latin typeface="Lato"/>
              <a:ea typeface="Lato"/>
              <a:cs typeface="Lato"/>
              <a:sym typeface="Lato"/>
            </a:endParaRPr>
          </a:p>
        </p:txBody>
      </p:sp>
      <p:sp>
        <p:nvSpPr>
          <p:cNvPr id="206" name="Google Shape;206;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07" name="Google Shape;207;p23"/>
          <p:cNvSpPr txBox="1">
            <a:spLocks noGrp="1"/>
          </p:cNvSpPr>
          <p:nvPr>
            <p:ph type="body" idx="1"/>
          </p:nvPr>
        </p:nvSpPr>
        <p:spPr>
          <a:xfrm>
            <a:off x="311700" y="2232300"/>
            <a:ext cx="8520600" cy="44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Lato"/>
                <a:ea typeface="Lato"/>
                <a:cs typeface="Lato"/>
                <a:sym typeface="Lato"/>
              </a:rPr>
              <a:t>4</a:t>
            </a:r>
            <a:r>
              <a:rPr lang="en" sz="1600"/>
              <a:t>1</a:t>
            </a:r>
            <a:r>
              <a:rPr lang="en" sz="1600">
                <a:latin typeface="Lato"/>
                <a:ea typeface="Lato"/>
                <a:cs typeface="Lato"/>
                <a:sym typeface="Lato"/>
              </a:rPr>
              <a:t> post-mortem brain tissue samples from 32 patients with </a:t>
            </a:r>
            <a:r>
              <a:rPr lang="en" sz="1600" b="1">
                <a:solidFill>
                  <a:srgbClr val="0944A1"/>
                </a:solidFill>
                <a:latin typeface="Lato"/>
                <a:ea typeface="Lato"/>
                <a:cs typeface="Lato"/>
                <a:sym typeface="Lato"/>
              </a:rPr>
              <a:t>paired bulk</a:t>
            </a:r>
            <a:r>
              <a:rPr lang="en" sz="1600" b="1">
                <a:latin typeface="Lato"/>
                <a:ea typeface="Lato"/>
                <a:cs typeface="Lato"/>
                <a:sym typeface="Lato"/>
              </a:rPr>
              <a:t> + </a:t>
            </a:r>
            <a:r>
              <a:rPr lang="en" sz="1600" b="1">
                <a:solidFill>
                  <a:srgbClr val="0944A1"/>
                </a:solidFill>
                <a:latin typeface="Lato"/>
                <a:ea typeface="Lato"/>
                <a:cs typeface="Lato"/>
                <a:sym typeface="Lato"/>
              </a:rPr>
              <a:t>snRNAseq</a:t>
            </a:r>
            <a:r>
              <a:rPr lang="en" sz="1600">
                <a:latin typeface="Lato"/>
                <a:ea typeface="Lato"/>
                <a:cs typeface="Lato"/>
                <a:sym typeface="Lato"/>
              </a:rPr>
              <a:t> data.</a:t>
            </a:r>
            <a:endParaRPr sz="1600"/>
          </a:p>
        </p:txBody>
      </p:sp>
      <p:sp>
        <p:nvSpPr>
          <p:cNvPr id="208" name="Google Shape;208;p23"/>
          <p:cNvSpPr txBox="1">
            <a:spLocks noGrp="1"/>
          </p:cNvSpPr>
          <p:nvPr>
            <p:ph type="title"/>
          </p:nvPr>
        </p:nvSpPr>
        <p:spPr>
          <a:xfrm>
            <a:off x="311700" y="445025"/>
            <a:ext cx="15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a:t>
            </a:r>
            <a:endParaRPr/>
          </a:p>
        </p:txBody>
      </p:sp>
      <p:pic>
        <p:nvPicPr>
          <p:cNvPr id="209" name="Google Shape;209;p23"/>
          <p:cNvPicPr preferRelativeResize="0"/>
          <p:nvPr/>
        </p:nvPicPr>
        <p:blipFill rotWithShape="1">
          <a:blip r:embed="rId3">
            <a:alphaModFix/>
          </a:blip>
          <a:srcRect b="39769"/>
          <a:stretch/>
        </p:blipFill>
        <p:spPr>
          <a:xfrm>
            <a:off x="397425" y="1052587"/>
            <a:ext cx="6315074" cy="114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Statistical and Computational Methodology</a:t>
            </a:r>
            <a:endParaRPr/>
          </a:p>
        </p:txBody>
      </p:sp>
      <p:sp>
        <p:nvSpPr>
          <p:cNvPr id="215" name="Google Shape;215;p24"/>
          <p:cNvSpPr txBox="1">
            <a:spLocks noGrp="1"/>
          </p:cNvSpPr>
          <p:nvPr>
            <p:ph type="body" idx="1"/>
          </p:nvPr>
        </p:nvSpPr>
        <p:spPr>
          <a:xfrm>
            <a:off x="311700" y="1152475"/>
            <a:ext cx="8520600" cy="364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944A1"/>
              </a:buClr>
              <a:buSzPts val="1800"/>
              <a:buAutoNum type="arabicPeriod"/>
            </a:pPr>
            <a:r>
              <a:rPr lang="en">
                <a:solidFill>
                  <a:srgbClr val="000000"/>
                </a:solidFill>
              </a:rPr>
              <a:t>“Bulkize” the snRNAseq data</a:t>
            </a:r>
            <a:br>
              <a:rPr lang="en">
                <a:solidFill>
                  <a:srgbClr val="000000"/>
                </a:solidFill>
              </a:rPr>
            </a:br>
            <a:r>
              <a:rPr lang="en" sz="1400" b="1">
                <a:solidFill>
                  <a:srgbClr val="0944A1"/>
                </a:solidFill>
              </a:rPr>
              <a:t>How: </a:t>
            </a:r>
            <a:r>
              <a:rPr lang="en" sz="1400">
                <a:solidFill>
                  <a:srgbClr val="000000"/>
                </a:solidFill>
              </a:rPr>
              <a:t>sum UMI counts of each gene for cells originating from the same sample</a:t>
            </a:r>
            <a:br>
              <a:rPr lang="en" sz="1400">
                <a:solidFill>
                  <a:srgbClr val="000000"/>
                </a:solidFill>
              </a:rPr>
            </a:br>
            <a:r>
              <a:rPr lang="en" sz="1400" b="1">
                <a:solidFill>
                  <a:srgbClr val="0944A1"/>
                </a:solidFill>
              </a:rPr>
              <a:t>Why:</a:t>
            </a:r>
            <a:r>
              <a:rPr lang="en" sz="1400">
                <a:solidFill>
                  <a:srgbClr val="0944A1"/>
                </a:solidFill>
              </a:rPr>
              <a:t> </a:t>
            </a:r>
            <a:r>
              <a:rPr lang="en" sz="1400">
                <a:solidFill>
                  <a:srgbClr val="000000"/>
                </a:solidFill>
              </a:rPr>
              <a:t>converts ‘cell-level’ data to ‘sample-level’ data, allowing comparison to bulk RNAseq</a:t>
            </a:r>
            <a:br>
              <a:rPr lang="en">
                <a:solidFill>
                  <a:srgbClr val="000000"/>
                </a:solidFill>
              </a:rPr>
            </a:br>
            <a:endParaRPr>
              <a:solidFill>
                <a:srgbClr val="000000"/>
              </a:solidFill>
            </a:endParaRPr>
          </a:p>
          <a:p>
            <a:pPr marL="457200" lvl="0" indent="-342900" algn="l" rtl="0">
              <a:spcBef>
                <a:spcPts val="0"/>
              </a:spcBef>
              <a:spcAft>
                <a:spcPts val="0"/>
              </a:spcAft>
              <a:buClr>
                <a:srgbClr val="0944A1"/>
              </a:buClr>
              <a:buSzPts val="1800"/>
              <a:buAutoNum type="arabicPeriod"/>
            </a:pPr>
            <a:r>
              <a:rPr lang="en">
                <a:solidFill>
                  <a:srgbClr val="000000"/>
                </a:solidFill>
              </a:rPr>
              <a:t>Perform differential expression analysis between bulkized and bulk data</a:t>
            </a:r>
            <a:br>
              <a:rPr lang="en">
                <a:solidFill>
                  <a:srgbClr val="000000"/>
                </a:solidFill>
              </a:rPr>
            </a:br>
            <a:r>
              <a:rPr lang="en" sz="1400" b="1">
                <a:solidFill>
                  <a:srgbClr val="0944A1"/>
                </a:solidFill>
              </a:rPr>
              <a:t>How: </a:t>
            </a:r>
            <a:r>
              <a:rPr lang="en" sz="1400">
                <a:solidFill>
                  <a:srgbClr val="000000"/>
                </a:solidFill>
              </a:rPr>
              <a:t>limma using the sample of origin, batch and brain region as covariates in the linear model</a:t>
            </a:r>
            <a:br>
              <a:rPr lang="en" sz="1400">
                <a:solidFill>
                  <a:srgbClr val="000000"/>
                </a:solidFill>
              </a:rPr>
            </a:br>
            <a:r>
              <a:rPr lang="en" sz="1400" b="1">
                <a:solidFill>
                  <a:srgbClr val="0944A1"/>
                </a:solidFill>
              </a:rPr>
              <a:t>Why:</a:t>
            </a:r>
            <a:r>
              <a:rPr lang="en" sz="1400">
                <a:solidFill>
                  <a:srgbClr val="0944A1"/>
                </a:solidFill>
              </a:rPr>
              <a:t> </a:t>
            </a:r>
            <a:r>
              <a:rPr lang="en" sz="1400">
                <a:solidFill>
                  <a:srgbClr val="000000"/>
                </a:solidFill>
              </a:rPr>
              <a:t>we’re interested in genes with different expression between bulk/bulkized, and want to control for unwanted sources of variation</a:t>
            </a:r>
            <a:br>
              <a:rPr lang="en">
                <a:solidFill>
                  <a:srgbClr val="000000"/>
                </a:solidFill>
              </a:rPr>
            </a:br>
            <a:endParaRPr>
              <a:solidFill>
                <a:srgbClr val="000000"/>
              </a:solidFill>
            </a:endParaRPr>
          </a:p>
          <a:p>
            <a:pPr marL="457200" lvl="0" indent="-342900" algn="l" rtl="0">
              <a:spcBef>
                <a:spcPts val="0"/>
              </a:spcBef>
              <a:spcAft>
                <a:spcPts val="0"/>
              </a:spcAft>
              <a:buClr>
                <a:srgbClr val="0944A1"/>
              </a:buClr>
              <a:buSzPts val="1800"/>
              <a:buAutoNum type="arabicPeriod"/>
            </a:pPr>
            <a:r>
              <a:rPr lang="en">
                <a:solidFill>
                  <a:srgbClr val="000000"/>
                </a:solidFill>
              </a:rPr>
              <a:t>Perform enrichment analysis on differentially expressed genes</a:t>
            </a:r>
            <a:br>
              <a:rPr lang="en">
                <a:solidFill>
                  <a:srgbClr val="000000"/>
                </a:solidFill>
              </a:rPr>
            </a:br>
            <a:r>
              <a:rPr lang="en" sz="1400" b="1">
                <a:solidFill>
                  <a:srgbClr val="0944A1"/>
                </a:solidFill>
              </a:rPr>
              <a:t>How: </a:t>
            </a:r>
            <a:r>
              <a:rPr lang="en" sz="1400">
                <a:solidFill>
                  <a:srgbClr val="000000"/>
                </a:solidFill>
              </a:rPr>
              <a:t> enrichment by distribution of p-values of cell type marker genes against background</a:t>
            </a:r>
            <a:br>
              <a:rPr lang="en" sz="1400">
                <a:solidFill>
                  <a:srgbClr val="000000"/>
                </a:solidFill>
              </a:rPr>
            </a:br>
            <a:r>
              <a:rPr lang="en" sz="1400" b="1">
                <a:solidFill>
                  <a:srgbClr val="0944A1"/>
                </a:solidFill>
              </a:rPr>
              <a:t>Why:</a:t>
            </a:r>
            <a:r>
              <a:rPr lang="en" sz="1400">
                <a:solidFill>
                  <a:srgbClr val="0944A1"/>
                </a:solidFill>
              </a:rPr>
              <a:t> </a:t>
            </a:r>
            <a:r>
              <a:rPr lang="en" sz="1400">
                <a:solidFill>
                  <a:srgbClr val="000000"/>
                </a:solidFill>
              </a:rPr>
              <a:t>to interpret our set of differentially expressed genes and find patterns that would prove or disprove our hypothesis</a:t>
            </a:r>
            <a:endParaRPr>
              <a:solidFill>
                <a:srgbClr val="000000"/>
              </a:solidFill>
            </a:endParaRPr>
          </a:p>
          <a:p>
            <a:pPr marL="0" lvl="0" indent="0" algn="l" rtl="0">
              <a:spcBef>
                <a:spcPts val="1600"/>
              </a:spcBef>
              <a:spcAft>
                <a:spcPts val="1600"/>
              </a:spcAft>
              <a:buNone/>
            </a:pPr>
            <a:endParaRPr>
              <a:solidFill>
                <a:srgbClr val="000000"/>
              </a:solidFill>
            </a:endParaRPr>
          </a:p>
        </p:txBody>
      </p:sp>
      <p:sp>
        <p:nvSpPr>
          <p:cNvPr id="216" name="Google Shape;216;p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222" name="Google Shape;222;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QC: Expression Data Correlates as Expected</a:t>
            </a:r>
            <a:endParaRPr/>
          </a:p>
        </p:txBody>
      </p:sp>
      <p:sp>
        <p:nvSpPr>
          <p:cNvPr id="228" name="Google Shape;228;p26"/>
          <p:cNvSpPr txBox="1">
            <a:spLocks noGrp="1"/>
          </p:cNvSpPr>
          <p:nvPr>
            <p:ph type="body" idx="1"/>
          </p:nvPr>
        </p:nvSpPr>
        <p:spPr>
          <a:xfrm>
            <a:off x="311700" y="1148600"/>
            <a:ext cx="5384400" cy="165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944A1"/>
              </a:buClr>
              <a:buSzPts val="1800"/>
              <a:buAutoNum type="arabicPeriod"/>
            </a:pPr>
            <a:r>
              <a:rPr lang="en" sz="1800">
                <a:solidFill>
                  <a:srgbClr val="000000"/>
                </a:solidFill>
              </a:rPr>
              <a:t>Expression must correlate on average</a:t>
            </a:r>
            <a:br>
              <a:rPr lang="en"/>
            </a:br>
            <a:r>
              <a:rPr lang="en" b="1">
                <a:solidFill>
                  <a:srgbClr val="0944A1"/>
                </a:solidFill>
              </a:rPr>
              <a:t>Why:</a:t>
            </a:r>
            <a:r>
              <a:rPr lang="en">
                <a:solidFill>
                  <a:srgbClr val="000000"/>
                </a:solidFill>
              </a:rPr>
              <a:t> if not, differential expression is difficult to interpret</a:t>
            </a:r>
            <a:br>
              <a:rPr lang="en">
                <a:solidFill>
                  <a:srgbClr val="000000"/>
                </a:solidFill>
              </a:rPr>
            </a:br>
            <a:endParaRPr sz="1800">
              <a:solidFill>
                <a:srgbClr val="000000"/>
              </a:solidFill>
            </a:endParaRPr>
          </a:p>
          <a:p>
            <a:pPr marL="457200" lvl="0" indent="-342900" algn="l" rtl="0">
              <a:spcBef>
                <a:spcPts val="0"/>
              </a:spcBef>
              <a:spcAft>
                <a:spcPts val="0"/>
              </a:spcAft>
              <a:buClr>
                <a:srgbClr val="0944A1"/>
              </a:buClr>
              <a:buSzPts val="1800"/>
              <a:buAutoNum type="arabicPeriod"/>
            </a:pPr>
            <a:r>
              <a:rPr lang="en" sz="1800">
                <a:solidFill>
                  <a:srgbClr val="000000"/>
                </a:solidFill>
              </a:rPr>
              <a:t>Multiple ways to bulkize</a:t>
            </a:r>
            <a:br>
              <a:rPr lang="en" sz="1800">
                <a:solidFill>
                  <a:srgbClr val="000000"/>
                </a:solidFill>
              </a:rPr>
            </a:br>
            <a:r>
              <a:rPr lang="en" b="1">
                <a:solidFill>
                  <a:srgbClr val="0944A1"/>
                </a:solidFill>
              </a:rPr>
              <a:t>Tested (×4):</a:t>
            </a:r>
            <a:r>
              <a:rPr lang="en">
                <a:solidFill>
                  <a:srgbClr val="000000"/>
                </a:solidFill>
              </a:rPr>
              <a:t> UMI counts and raw counts (voom’d and not)</a:t>
            </a:r>
            <a:endParaRPr sz="1800">
              <a:solidFill>
                <a:srgbClr val="000000"/>
              </a:solidFill>
            </a:endParaRPr>
          </a:p>
        </p:txBody>
      </p:sp>
      <p:pic>
        <p:nvPicPr>
          <p:cNvPr id="229" name="Google Shape;229;p26"/>
          <p:cNvPicPr preferRelativeResize="0"/>
          <p:nvPr/>
        </p:nvPicPr>
        <p:blipFill rotWithShape="1">
          <a:blip r:embed="rId3">
            <a:alphaModFix/>
          </a:blip>
          <a:srcRect l="2534" t="3795" b="3172"/>
          <a:stretch/>
        </p:blipFill>
        <p:spPr>
          <a:xfrm>
            <a:off x="5476875" y="1132525"/>
            <a:ext cx="2944874" cy="2810827"/>
          </a:xfrm>
          <a:prstGeom prst="rect">
            <a:avLst/>
          </a:prstGeom>
          <a:noFill/>
          <a:ln>
            <a:noFill/>
          </a:ln>
        </p:spPr>
      </p:pic>
      <p:sp>
        <p:nvSpPr>
          <p:cNvPr id="230" name="Google Shape;230;p26"/>
          <p:cNvSpPr txBox="1"/>
          <p:nvPr/>
        </p:nvSpPr>
        <p:spPr>
          <a:xfrm>
            <a:off x="311700" y="4181475"/>
            <a:ext cx="7565400" cy="526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Lato"/>
                <a:ea typeface="Lato"/>
                <a:cs typeface="Lato"/>
                <a:sym typeface="Lato"/>
              </a:rPr>
              <a:t>Highest performance on UMI counts, unvoom’d (mean r</a:t>
            </a:r>
            <a:r>
              <a:rPr lang="en" sz="1600" baseline="30000">
                <a:latin typeface="Lato"/>
                <a:ea typeface="Lato"/>
                <a:cs typeface="Lato"/>
                <a:sym typeface="Lato"/>
              </a:rPr>
              <a:t>2</a:t>
            </a:r>
            <a:r>
              <a:rPr lang="en" sz="1600">
                <a:latin typeface="Lato"/>
                <a:ea typeface="Lato"/>
                <a:cs typeface="Lato"/>
                <a:sym typeface="Lato"/>
              </a:rPr>
              <a:t> = 0.80, range = 0.76 – 0.84)</a:t>
            </a:r>
            <a:endParaRPr sz="1600">
              <a:latin typeface="Lato"/>
              <a:ea typeface="Lato"/>
              <a:cs typeface="Lato"/>
              <a:sym typeface="Lato"/>
            </a:endParaRPr>
          </a:p>
        </p:txBody>
      </p:sp>
      <p:sp>
        <p:nvSpPr>
          <p:cNvPr id="231" name="Google Shape;231;p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QC: Heatmaps</a:t>
            </a:r>
            <a:endParaRPr/>
          </a:p>
        </p:txBody>
      </p:sp>
      <p:sp>
        <p:nvSpPr>
          <p:cNvPr id="237" name="Google Shape;237;p2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Minor correlation of samples with </a:t>
            </a:r>
            <a:r>
              <a:rPr lang="en" sz="1600" b="1"/>
              <a:t>brain region</a:t>
            </a:r>
            <a:r>
              <a:rPr lang="en" sz="1600"/>
              <a:t> and </a:t>
            </a:r>
            <a:r>
              <a:rPr lang="en" sz="1600" b="1"/>
              <a:t>batch</a:t>
            </a:r>
            <a:r>
              <a:rPr lang="en" sz="1600"/>
              <a:t>, but no other clear correlations.</a:t>
            </a:r>
            <a:endParaRPr sz="1600"/>
          </a:p>
        </p:txBody>
      </p:sp>
      <p:sp>
        <p:nvSpPr>
          <p:cNvPr id="238" name="Google Shape;238;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39" name="Google Shape;239;p27"/>
          <p:cNvSpPr txBox="1"/>
          <p:nvPr/>
        </p:nvSpPr>
        <p:spPr>
          <a:xfrm>
            <a:off x="1783750" y="4689100"/>
            <a:ext cx="1731300" cy="2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944A1"/>
                </a:solidFill>
                <a:latin typeface="Lato"/>
                <a:ea typeface="Lato"/>
                <a:cs typeface="Lato"/>
                <a:sym typeface="Lato"/>
              </a:rPr>
              <a:t>Bulk</a:t>
            </a:r>
            <a:endParaRPr b="1">
              <a:solidFill>
                <a:srgbClr val="0944A1"/>
              </a:solidFill>
              <a:latin typeface="Lato"/>
              <a:ea typeface="Lato"/>
              <a:cs typeface="Lato"/>
              <a:sym typeface="Lato"/>
            </a:endParaRPr>
          </a:p>
        </p:txBody>
      </p:sp>
      <p:sp>
        <p:nvSpPr>
          <p:cNvPr id="240" name="Google Shape;240;p27"/>
          <p:cNvSpPr txBox="1"/>
          <p:nvPr/>
        </p:nvSpPr>
        <p:spPr>
          <a:xfrm>
            <a:off x="6104700" y="4689100"/>
            <a:ext cx="1731300" cy="2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944A1"/>
                </a:solidFill>
                <a:latin typeface="Lato"/>
                <a:ea typeface="Lato"/>
                <a:cs typeface="Lato"/>
                <a:sym typeface="Lato"/>
              </a:rPr>
              <a:t>Bulkized</a:t>
            </a:r>
            <a:endParaRPr b="1">
              <a:solidFill>
                <a:srgbClr val="0944A1"/>
              </a:solidFill>
              <a:latin typeface="Lato"/>
              <a:ea typeface="Lato"/>
              <a:cs typeface="Lato"/>
              <a:sym typeface="Lato"/>
            </a:endParaRPr>
          </a:p>
        </p:txBody>
      </p:sp>
      <p:pic>
        <p:nvPicPr>
          <p:cNvPr id="241" name="Google Shape;241;p27"/>
          <p:cNvPicPr preferRelativeResize="0"/>
          <p:nvPr/>
        </p:nvPicPr>
        <p:blipFill>
          <a:blip r:embed="rId3">
            <a:alphaModFix/>
          </a:blip>
          <a:stretch>
            <a:fillRect/>
          </a:stretch>
        </p:blipFill>
        <p:spPr>
          <a:xfrm>
            <a:off x="4527148" y="1875650"/>
            <a:ext cx="4145676" cy="2558475"/>
          </a:xfrm>
          <a:prstGeom prst="rect">
            <a:avLst/>
          </a:prstGeom>
          <a:noFill/>
          <a:ln>
            <a:noFill/>
          </a:ln>
        </p:spPr>
      </p:pic>
      <p:pic>
        <p:nvPicPr>
          <p:cNvPr id="242" name="Google Shape;242;p27"/>
          <p:cNvPicPr preferRelativeResize="0"/>
          <p:nvPr/>
        </p:nvPicPr>
        <p:blipFill>
          <a:blip r:embed="rId4">
            <a:alphaModFix/>
          </a:blip>
          <a:stretch>
            <a:fillRect/>
          </a:stretch>
        </p:blipFill>
        <p:spPr>
          <a:xfrm>
            <a:off x="311700" y="1937476"/>
            <a:ext cx="4145675" cy="2558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28"/>
          <p:cNvGrpSpPr/>
          <p:nvPr/>
        </p:nvGrpSpPr>
        <p:grpSpPr>
          <a:xfrm>
            <a:off x="6119630" y="1579652"/>
            <a:ext cx="3024379" cy="3458685"/>
            <a:chOff x="6350375" y="335325"/>
            <a:chExt cx="2410825" cy="3091700"/>
          </a:xfrm>
        </p:grpSpPr>
        <p:pic>
          <p:nvPicPr>
            <p:cNvPr id="248" name="Google Shape;248;p28"/>
            <p:cNvPicPr preferRelativeResize="0"/>
            <p:nvPr/>
          </p:nvPicPr>
          <p:blipFill>
            <a:blip r:embed="rId3">
              <a:alphaModFix/>
            </a:blip>
            <a:stretch>
              <a:fillRect/>
            </a:stretch>
          </p:blipFill>
          <p:spPr>
            <a:xfrm>
              <a:off x="6350375" y="335325"/>
              <a:ext cx="2410824" cy="1487825"/>
            </a:xfrm>
            <a:prstGeom prst="rect">
              <a:avLst/>
            </a:prstGeom>
            <a:noFill/>
            <a:ln>
              <a:noFill/>
            </a:ln>
          </p:spPr>
        </p:pic>
        <p:pic>
          <p:nvPicPr>
            <p:cNvPr id="249" name="Google Shape;249;p28"/>
            <p:cNvPicPr preferRelativeResize="0"/>
            <p:nvPr/>
          </p:nvPicPr>
          <p:blipFill>
            <a:blip r:embed="rId4">
              <a:alphaModFix/>
            </a:blip>
            <a:stretch>
              <a:fillRect/>
            </a:stretch>
          </p:blipFill>
          <p:spPr>
            <a:xfrm>
              <a:off x="6350375" y="1939214"/>
              <a:ext cx="2410824" cy="1487811"/>
            </a:xfrm>
            <a:prstGeom prst="rect">
              <a:avLst/>
            </a:prstGeom>
            <a:noFill/>
            <a:ln>
              <a:noFill/>
            </a:ln>
          </p:spPr>
        </p:pic>
      </p:grpSp>
      <p:sp>
        <p:nvSpPr>
          <p:cNvPr id="250" name="Google Shape;2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QC: PCA</a:t>
            </a:r>
            <a:endParaRPr/>
          </a:p>
        </p:txBody>
      </p:sp>
      <p:sp>
        <p:nvSpPr>
          <p:cNvPr id="251" name="Google Shape;251;p28"/>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Bulkized data separates by </a:t>
            </a:r>
            <a:r>
              <a:rPr lang="en" b="1"/>
              <a:t>brain region</a:t>
            </a:r>
            <a:r>
              <a:rPr lang="en"/>
              <a:t> in the first two principal components</a:t>
            </a:r>
            <a:endParaRPr/>
          </a:p>
        </p:txBody>
      </p:sp>
      <p:sp>
        <p:nvSpPr>
          <p:cNvPr id="252" name="Google Shape;252;p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53" name="Google Shape;253;p28"/>
          <p:cNvGrpSpPr/>
          <p:nvPr/>
        </p:nvGrpSpPr>
        <p:grpSpPr>
          <a:xfrm>
            <a:off x="3711099" y="1617150"/>
            <a:ext cx="2564824" cy="3120701"/>
            <a:chOff x="3711099" y="1535525"/>
            <a:chExt cx="2564824" cy="3120701"/>
          </a:xfrm>
        </p:grpSpPr>
        <p:pic>
          <p:nvPicPr>
            <p:cNvPr id="254" name="Google Shape;254;p28"/>
            <p:cNvPicPr preferRelativeResize="0"/>
            <p:nvPr/>
          </p:nvPicPr>
          <p:blipFill rotWithShape="1">
            <a:blip r:embed="rId5">
              <a:alphaModFix/>
            </a:blip>
            <a:srcRect b="16957"/>
            <a:stretch/>
          </p:blipFill>
          <p:spPr>
            <a:xfrm>
              <a:off x="3711099" y="3243451"/>
              <a:ext cx="2564824" cy="1412775"/>
            </a:xfrm>
            <a:prstGeom prst="rect">
              <a:avLst/>
            </a:prstGeom>
            <a:noFill/>
            <a:ln>
              <a:noFill/>
            </a:ln>
          </p:spPr>
        </p:pic>
        <p:pic>
          <p:nvPicPr>
            <p:cNvPr id="255" name="Google Shape;255;p28"/>
            <p:cNvPicPr preferRelativeResize="0"/>
            <p:nvPr/>
          </p:nvPicPr>
          <p:blipFill rotWithShape="1">
            <a:blip r:embed="rId6">
              <a:alphaModFix/>
            </a:blip>
            <a:srcRect b="17259"/>
            <a:stretch/>
          </p:blipFill>
          <p:spPr>
            <a:xfrm>
              <a:off x="3784300" y="1535525"/>
              <a:ext cx="2418400" cy="1327375"/>
            </a:xfrm>
            <a:prstGeom prst="rect">
              <a:avLst/>
            </a:prstGeom>
            <a:noFill/>
            <a:ln>
              <a:noFill/>
            </a:ln>
          </p:spPr>
        </p:pic>
      </p:grpSp>
      <p:pic>
        <p:nvPicPr>
          <p:cNvPr id="256" name="Google Shape;256;p28"/>
          <p:cNvPicPr preferRelativeResize="0"/>
          <p:nvPr/>
        </p:nvPicPr>
        <p:blipFill rotWithShape="1">
          <a:blip r:embed="rId7">
            <a:alphaModFix/>
          </a:blip>
          <a:srcRect l="-170" r="10379"/>
          <a:stretch/>
        </p:blipFill>
        <p:spPr>
          <a:xfrm>
            <a:off x="763325" y="3192225"/>
            <a:ext cx="2628026" cy="1806175"/>
          </a:xfrm>
          <a:prstGeom prst="rect">
            <a:avLst/>
          </a:prstGeom>
          <a:noFill/>
          <a:ln>
            <a:noFill/>
          </a:ln>
        </p:spPr>
      </p:pic>
      <p:pic>
        <p:nvPicPr>
          <p:cNvPr id="257" name="Google Shape;257;p28"/>
          <p:cNvPicPr preferRelativeResize="0"/>
          <p:nvPr/>
        </p:nvPicPr>
        <p:blipFill rotWithShape="1">
          <a:blip r:embed="rId8">
            <a:alphaModFix/>
          </a:blip>
          <a:srcRect l="-4865" r="11126" b="-4427"/>
          <a:stretch/>
        </p:blipFill>
        <p:spPr>
          <a:xfrm>
            <a:off x="597775" y="1442475"/>
            <a:ext cx="2793576" cy="1882600"/>
          </a:xfrm>
          <a:prstGeom prst="rect">
            <a:avLst/>
          </a:prstGeom>
          <a:noFill/>
          <a:ln>
            <a:noFill/>
          </a:ln>
        </p:spPr>
      </p:pic>
      <p:pic>
        <p:nvPicPr>
          <p:cNvPr id="258" name="Google Shape;258;p28"/>
          <p:cNvPicPr preferRelativeResize="0"/>
          <p:nvPr/>
        </p:nvPicPr>
        <p:blipFill rotWithShape="1">
          <a:blip r:embed="rId7">
            <a:alphaModFix/>
          </a:blip>
          <a:srcRect l="89757" b="5132"/>
          <a:stretch/>
        </p:blipFill>
        <p:spPr>
          <a:xfrm>
            <a:off x="3312250" y="3325075"/>
            <a:ext cx="288400" cy="1648500"/>
          </a:xfrm>
          <a:prstGeom prst="rect">
            <a:avLst/>
          </a:prstGeom>
          <a:noFill/>
          <a:ln>
            <a:noFill/>
          </a:ln>
        </p:spPr>
      </p:pic>
      <p:pic>
        <p:nvPicPr>
          <p:cNvPr id="259" name="Google Shape;259;p28"/>
          <p:cNvPicPr preferRelativeResize="0"/>
          <p:nvPr/>
        </p:nvPicPr>
        <p:blipFill rotWithShape="1">
          <a:blip r:embed="rId7">
            <a:alphaModFix/>
          </a:blip>
          <a:srcRect l="89757" b="5132"/>
          <a:stretch/>
        </p:blipFill>
        <p:spPr>
          <a:xfrm>
            <a:off x="3343500" y="1433675"/>
            <a:ext cx="288400" cy="1648500"/>
          </a:xfrm>
          <a:prstGeom prst="rect">
            <a:avLst/>
          </a:prstGeom>
          <a:noFill/>
          <a:ln>
            <a:noFill/>
          </a:ln>
        </p:spPr>
      </p:pic>
      <p:sp>
        <p:nvSpPr>
          <p:cNvPr id="260" name="Google Shape;260;p28"/>
          <p:cNvSpPr txBox="1"/>
          <p:nvPr/>
        </p:nvSpPr>
        <p:spPr>
          <a:xfrm rot="-5400000">
            <a:off x="253975" y="2074475"/>
            <a:ext cx="585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944A1"/>
                </a:solidFill>
                <a:latin typeface="Lato"/>
                <a:ea typeface="Lato"/>
                <a:cs typeface="Lato"/>
                <a:sym typeface="Lato"/>
              </a:rPr>
              <a:t>Bulk</a:t>
            </a:r>
            <a:endParaRPr b="1">
              <a:solidFill>
                <a:srgbClr val="0944A1"/>
              </a:solidFill>
              <a:latin typeface="Lato"/>
              <a:ea typeface="Lato"/>
              <a:cs typeface="Lato"/>
              <a:sym typeface="Lato"/>
            </a:endParaRPr>
          </a:p>
        </p:txBody>
      </p:sp>
      <p:sp>
        <p:nvSpPr>
          <p:cNvPr id="261" name="Google Shape;261;p28"/>
          <p:cNvSpPr txBox="1"/>
          <p:nvPr/>
        </p:nvSpPr>
        <p:spPr>
          <a:xfrm rot="-5400000">
            <a:off x="7075" y="3697150"/>
            <a:ext cx="1078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944A1"/>
                </a:solidFill>
                <a:latin typeface="Lato"/>
                <a:ea typeface="Lato"/>
                <a:cs typeface="Lato"/>
                <a:sym typeface="Lato"/>
              </a:rPr>
              <a:t>Bulkized</a:t>
            </a:r>
            <a:endParaRPr b="1">
              <a:solidFill>
                <a:srgbClr val="0944A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 Information and Cell Type Markers</a:t>
            </a:r>
            <a:endParaRPr/>
          </a:p>
        </p:txBody>
      </p:sp>
      <p:sp>
        <p:nvSpPr>
          <p:cNvPr id="267" name="Google Shape;267;p29"/>
          <p:cNvSpPr txBox="1">
            <a:spLocks noGrp="1"/>
          </p:cNvSpPr>
          <p:nvPr>
            <p:ph type="body" idx="1"/>
          </p:nvPr>
        </p:nvSpPr>
        <p:spPr>
          <a:xfrm>
            <a:off x="311700" y="1152475"/>
            <a:ext cx="8718000" cy="1828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Mouse PFC cell type markers were obtained</a:t>
            </a:r>
            <a:r>
              <a:rPr lang="en" sz="1600" baseline="30000" dirty="0"/>
              <a:t>1</a:t>
            </a:r>
            <a:r>
              <a:rPr lang="en" sz="1600" dirty="0"/>
              <a:t> and converted to human HGNC gene symbols.</a:t>
            </a:r>
            <a:endParaRPr sz="1600" dirty="0"/>
          </a:p>
          <a:p>
            <a:pPr marL="457200" lvl="0" indent="-330200" algn="l" rtl="0">
              <a:spcBef>
                <a:spcPts val="0"/>
              </a:spcBef>
              <a:spcAft>
                <a:spcPts val="0"/>
              </a:spcAft>
              <a:buSzPts val="1600"/>
              <a:buChar char="●"/>
            </a:pPr>
            <a:r>
              <a:rPr lang="en" sz="1600" dirty="0"/>
              <a:t>Length, GC %, chromosome, and GO terms were fetched using </a:t>
            </a:r>
            <a:r>
              <a:rPr lang="en" sz="1600" dirty="0">
                <a:solidFill>
                  <a:srgbClr val="0944A1"/>
                </a:solidFill>
              </a:rPr>
              <a:t>BiomaRt </a:t>
            </a:r>
            <a:r>
              <a:rPr lang="en" sz="1600" dirty="0"/>
              <a:t>for all genes.</a:t>
            </a:r>
            <a:endParaRPr sz="1600" dirty="0"/>
          </a:p>
        </p:txBody>
      </p:sp>
      <p:sp>
        <p:nvSpPr>
          <p:cNvPr id="268" name="Google Shape;268;p29"/>
          <p:cNvSpPr txBox="1"/>
          <p:nvPr/>
        </p:nvSpPr>
        <p:spPr>
          <a:xfrm>
            <a:off x="0" y="4788800"/>
            <a:ext cx="9144000" cy="354600"/>
          </a:xfrm>
          <a:prstGeom prst="rect">
            <a:avLst/>
          </a:prstGeom>
          <a:noFill/>
          <a:ln>
            <a:noFill/>
          </a:ln>
        </p:spPr>
        <p:txBody>
          <a:bodyPr spcFirstLastPara="1" wrap="square" lIns="91425" tIns="91425" rIns="91425" bIns="91425" anchor="t"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Mancarci BO  et al. 2017. Cross-Laboratory Analysis of Brain Cell Type Transcriptomes with Applications to Interpretation of Bulk Tissue Data,” </a:t>
            </a:r>
            <a:r>
              <a:rPr lang="en" sz="700" i="1">
                <a:solidFill>
                  <a:srgbClr val="999999"/>
                </a:solidFill>
                <a:latin typeface="Lato"/>
                <a:ea typeface="Lato"/>
                <a:cs typeface="Lato"/>
                <a:sym typeface="Lato"/>
              </a:rPr>
              <a:t>ENeuro</a:t>
            </a:r>
            <a:r>
              <a:rPr lang="en" sz="700">
                <a:solidFill>
                  <a:srgbClr val="999999"/>
                </a:solidFill>
                <a:latin typeface="Lato"/>
                <a:ea typeface="Lato"/>
                <a:cs typeface="Lato"/>
                <a:sym typeface="Lato"/>
              </a:rPr>
              <a:t>. DOI: 10.1523/ENEURO.0212-17.2017.</a:t>
            </a:r>
            <a:endParaRPr sz="700">
              <a:solidFill>
                <a:srgbClr val="999999"/>
              </a:solidFill>
              <a:latin typeface="Lato"/>
              <a:ea typeface="Lato"/>
              <a:cs typeface="Lato"/>
              <a:sym typeface="Lato"/>
            </a:endParaRPr>
          </a:p>
        </p:txBody>
      </p:sp>
      <p:pic>
        <p:nvPicPr>
          <p:cNvPr id="269" name="Google Shape;269;p29"/>
          <p:cNvPicPr preferRelativeResize="0"/>
          <p:nvPr/>
        </p:nvPicPr>
        <p:blipFill>
          <a:blip r:embed="rId3">
            <a:alphaModFix/>
          </a:blip>
          <a:stretch>
            <a:fillRect/>
          </a:stretch>
        </p:blipFill>
        <p:spPr>
          <a:xfrm>
            <a:off x="600075" y="2137986"/>
            <a:ext cx="7943850" cy="2650815"/>
          </a:xfrm>
          <a:prstGeom prst="rect">
            <a:avLst/>
          </a:prstGeom>
          <a:noFill/>
          <a:ln>
            <a:noFill/>
          </a:ln>
        </p:spPr>
      </p:pic>
      <p:sp>
        <p:nvSpPr>
          <p:cNvPr id="270" name="Google Shape;270;p2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0"/>
          <p:cNvPicPr preferRelativeResize="0"/>
          <p:nvPr/>
        </p:nvPicPr>
        <p:blipFill>
          <a:blip r:embed="rId3">
            <a:alphaModFix/>
          </a:blip>
          <a:stretch>
            <a:fillRect/>
          </a:stretch>
        </p:blipFill>
        <p:spPr>
          <a:xfrm>
            <a:off x="311700" y="1702400"/>
            <a:ext cx="3269700" cy="3298224"/>
          </a:xfrm>
          <a:prstGeom prst="rect">
            <a:avLst/>
          </a:prstGeom>
          <a:noFill/>
          <a:ln>
            <a:noFill/>
          </a:ln>
        </p:spPr>
      </p:pic>
      <p:sp>
        <p:nvSpPr>
          <p:cNvPr id="276" name="Google Shape;2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Differential Expression Analysis</a:t>
            </a:r>
            <a:endParaRPr/>
          </a:p>
        </p:txBody>
      </p:sp>
      <p:sp>
        <p:nvSpPr>
          <p:cNvPr id="277" name="Google Shape;277;p30"/>
          <p:cNvSpPr txBox="1">
            <a:spLocks noGrp="1"/>
          </p:cNvSpPr>
          <p:nvPr>
            <p:ph type="body" idx="1"/>
          </p:nvPr>
        </p:nvSpPr>
        <p:spPr>
          <a:xfrm>
            <a:off x="311700" y="1152475"/>
            <a:ext cx="8565600" cy="54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b="1"/>
              <a:t>89%</a:t>
            </a:r>
            <a:r>
              <a:rPr lang="en" sz="1600"/>
              <a:t> of genes (32,161) are DE at FDR &lt; 0.05, indicating some general expression level bias.</a:t>
            </a:r>
            <a:endParaRPr sz="1600"/>
          </a:p>
        </p:txBody>
      </p:sp>
      <p:sp>
        <p:nvSpPr>
          <p:cNvPr id="278" name="Google Shape;278;p30"/>
          <p:cNvSpPr txBox="1"/>
          <p:nvPr/>
        </p:nvSpPr>
        <p:spPr>
          <a:xfrm>
            <a:off x="3790950" y="1819275"/>
            <a:ext cx="4810200" cy="18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944A1"/>
                </a:solidFill>
                <a:latin typeface="Lato"/>
                <a:ea typeface="Lato"/>
                <a:cs typeface="Lato"/>
                <a:sym typeface="Lato"/>
              </a:rPr>
              <a:t>Theory: </a:t>
            </a:r>
            <a:r>
              <a:rPr lang="en" sz="1600">
                <a:latin typeface="Lato"/>
                <a:ea typeface="Lato"/>
                <a:cs typeface="Lato"/>
                <a:sym typeface="Lato"/>
              </a:rPr>
              <a:t>The interesting genes (if any) will be the significant ones with the </a:t>
            </a:r>
            <a:r>
              <a:rPr lang="en" sz="1600" b="1">
                <a:solidFill>
                  <a:srgbClr val="0944A1"/>
                </a:solidFill>
                <a:latin typeface="Lato"/>
                <a:ea typeface="Lato"/>
                <a:cs typeface="Lato"/>
                <a:sym typeface="Lato"/>
              </a:rPr>
              <a:t>largest</a:t>
            </a:r>
            <a:r>
              <a:rPr lang="en" sz="1600">
                <a:solidFill>
                  <a:srgbClr val="0944A1"/>
                </a:solidFill>
                <a:latin typeface="Lato"/>
                <a:ea typeface="Lato"/>
                <a:cs typeface="Lato"/>
                <a:sym typeface="Lato"/>
              </a:rPr>
              <a:t> </a:t>
            </a:r>
            <a:r>
              <a:rPr lang="en" sz="1600">
                <a:latin typeface="Lato"/>
                <a:ea typeface="Lato"/>
                <a:cs typeface="Lato"/>
                <a:sym typeface="Lato"/>
              </a:rPr>
              <a:t>logFCs</a:t>
            </a:r>
            <a:endParaRPr sz="1600">
              <a:latin typeface="Lato"/>
              <a:ea typeface="Lato"/>
              <a:cs typeface="Lato"/>
              <a:sym typeface="Lato"/>
            </a:endParaRPr>
          </a:p>
          <a:p>
            <a:pPr marL="0" lvl="0" indent="0" algn="l" rtl="0">
              <a:spcBef>
                <a:spcPts val="0"/>
              </a:spcBef>
              <a:spcAft>
                <a:spcPts val="0"/>
              </a:spcAft>
              <a:buNone/>
            </a:pPr>
            <a:endParaRPr sz="1600" b="1">
              <a:latin typeface="Lato"/>
              <a:ea typeface="Lato"/>
              <a:cs typeface="Lato"/>
              <a:sym typeface="Lato"/>
            </a:endParaRPr>
          </a:p>
          <a:p>
            <a:pPr marL="0" lvl="0" indent="0" algn="l" rtl="0">
              <a:spcBef>
                <a:spcPts val="0"/>
              </a:spcBef>
              <a:spcAft>
                <a:spcPts val="0"/>
              </a:spcAft>
              <a:buNone/>
            </a:pPr>
            <a:r>
              <a:rPr lang="en" sz="1600" b="1">
                <a:solidFill>
                  <a:srgbClr val="0944A1"/>
                </a:solidFill>
                <a:latin typeface="Lato"/>
                <a:ea typeface="Lato"/>
                <a:cs typeface="Lato"/>
                <a:sym typeface="Lato"/>
              </a:rPr>
              <a:t>Reasoning:</a:t>
            </a:r>
            <a:r>
              <a:rPr lang="en" sz="1600">
                <a:solidFill>
                  <a:srgbClr val="0944A1"/>
                </a:solidFill>
                <a:latin typeface="Lato"/>
                <a:ea typeface="Lato"/>
                <a:cs typeface="Lato"/>
                <a:sym typeface="Lato"/>
              </a:rPr>
              <a:t> </a:t>
            </a:r>
            <a:r>
              <a:rPr lang="en" sz="1600">
                <a:latin typeface="Lato"/>
                <a:ea typeface="Lato"/>
                <a:cs typeface="Lato"/>
                <a:sym typeface="Lato"/>
              </a:rPr>
              <a:t>For those genes...</a:t>
            </a:r>
            <a:br>
              <a:rPr lang="en" sz="1600">
                <a:latin typeface="Lato"/>
                <a:ea typeface="Lato"/>
                <a:cs typeface="Lato"/>
                <a:sym typeface="Lato"/>
              </a:rPr>
            </a:br>
            <a:r>
              <a:rPr lang="en" sz="1600">
                <a:latin typeface="Lato"/>
                <a:ea typeface="Lato"/>
                <a:cs typeface="Lato"/>
                <a:sym typeface="Lato"/>
              </a:rPr>
              <a:t>		           </a:t>
            </a:r>
            <a:r>
              <a:rPr lang="en">
                <a:latin typeface="Average"/>
                <a:ea typeface="Average"/>
                <a:cs typeface="Average"/>
                <a:sym typeface="Average"/>
              </a:rPr>
              <a:t>expression deviation ~ bias</a:t>
            </a:r>
            <a:r>
              <a:rPr lang="en" baseline="-25000">
                <a:latin typeface="Average"/>
                <a:ea typeface="Average"/>
                <a:cs typeface="Average"/>
                <a:sym typeface="Average"/>
              </a:rPr>
              <a:t>general</a:t>
            </a:r>
            <a:r>
              <a:rPr lang="en">
                <a:latin typeface="Average"/>
                <a:ea typeface="Average"/>
                <a:cs typeface="Average"/>
                <a:sym typeface="Average"/>
              </a:rPr>
              <a:t> + bias</a:t>
            </a:r>
            <a:r>
              <a:rPr lang="en" baseline="-25000">
                <a:latin typeface="Average"/>
                <a:ea typeface="Average"/>
                <a:cs typeface="Average"/>
                <a:sym typeface="Average"/>
              </a:rPr>
              <a:t>interesting</a:t>
            </a:r>
            <a:endParaRPr baseline="-25000">
              <a:latin typeface="Average"/>
              <a:ea typeface="Average"/>
              <a:cs typeface="Average"/>
              <a:sym typeface="Average"/>
            </a:endParaRPr>
          </a:p>
          <a:p>
            <a:pPr marL="0" lvl="0" indent="0" algn="l" rtl="0">
              <a:spcBef>
                <a:spcPts val="0"/>
              </a:spcBef>
              <a:spcAft>
                <a:spcPts val="0"/>
              </a:spcAft>
              <a:buNone/>
            </a:pPr>
            <a:br>
              <a:rPr lang="en" sz="1600" b="1">
                <a:latin typeface="Lato"/>
                <a:ea typeface="Lato"/>
                <a:cs typeface="Lato"/>
                <a:sym typeface="Lato"/>
              </a:rPr>
            </a:br>
            <a:r>
              <a:rPr lang="en" sz="1600" b="1">
                <a:solidFill>
                  <a:srgbClr val="0944A1"/>
                </a:solidFill>
                <a:latin typeface="Lato"/>
                <a:ea typeface="Lato"/>
                <a:cs typeface="Lato"/>
                <a:sym typeface="Lato"/>
              </a:rPr>
              <a:t>Model:</a:t>
            </a:r>
            <a:r>
              <a:rPr lang="en" sz="1600">
                <a:solidFill>
                  <a:srgbClr val="0944A1"/>
                </a:solidFill>
                <a:latin typeface="Lato"/>
                <a:ea typeface="Lato"/>
                <a:cs typeface="Lato"/>
                <a:sym typeface="Lato"/>
              </a:rPr>
              <a:t> </a:t>
            </a:r>
            <a:r>
              <a:rPr lang="en" sz="1600">
                <a:latin typeface="Lato"/>
                <a:ea typeface="Lato"/>
                <a:cs typeface="Lato"/>
                <a:sym typeface="Lato"/>
              </a:rPr>
              <a:t>~style + sample + region</a:t>
            </a:r>
            <a:endParaRPr sz="1600">
              <a:latin typeface="Lato"/>
              <a:ea typeface="Lato"/>
              <a:cs typeface="Lato"/>
              <a:sym typeface="Lato"/>
            </a:endParaRPr>
          </a:p>
        </p:txBody>
      </p:sp>
      <p:sp>
        <p:nvSpPr>
          <p:cNvPr id="279" name="Google Shape;279;p30"/>
          <p:cNvSpPr txBox="1"/>
          <p:nvPr/>
        </p:nvSpPr>
        <p:spPr>
          <a:xfrm>
            <a:off x="3790950" y="3917904"/>
            <a:ext cx="5041500" cy="914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Lato"/>
                <a:ea typeface="Lato"/>
                <a:cs typeface="Lato"/>
                <a:sym typeface="Lato"/>
              </a:rPr>
              <a:t>Limiting analysis to only genes with fold changes above </a:t>
            </a:r>
            <a:r>
              <a:rPr lang="en" sz="1600" dirty="0">
                <a:solidFill>
                  <a:srgbClr val="0944A1"/>
                </a:solidFill>
                <a:latin typeface="Lato"/>
                <a:ea typeface="Lato"/>
                <a:cs typeface="Lato"/>
                <a:sym typeface="Lato"/>
              </a:rPr>
              <a:t>25%</a:t>
            </a:r>
            <a:r>
              <a:rPr lang="en" sz="1600" dirty="0">
                <a:latin typeface="Lato"/>
                <a:ea typeface="Lato"/>
                <a:cs typeface="Lato"/>
                <a:sym typeface="Lato"/>
              </a:rPr>
              <a:t> of the maximal yields a much more manageable </a:t>
            </a:r>
            <a:r>
              <a:rPr lang="en" sz="1600" b="1" dirty="0">
                <a:latin typeface="Lato"/>
                <a:ea typeface="Lato"/>
                <a:cs typeface="Lato"/>
                <a:sym typeface="Lato"/>
              </a:rPr>
              <a:t>6566 </a:t>
            </a:r>
            <a:r>
              <a:rPr lang="en" sz="1600" dirty="0">
                <a:latin typeface="Lato"/>
                <a:ea typeface="Lato"/>
                <a:cs typeface="Lato"/>
                <a:sym typeface="Lato"/>
              </a:rPr>
              <a:t>genes.</a:t>
            </a:r>
            <a:endParaRPr sz="1600" dirty="0">
              <a:latin typeface="Lato"/>
              <a:ea typeface="Lato"/>
              <a:cs typeface="Lato"/>
              <a:sym typeface="Lato"/>
            </a:endParaRPr>
          </a:p>
        </p:txBody>
      </p:sp>
      <p:sp>
        <p:nvSpPr>
          <p:cNvPr id="280" name="Google Shape;280;p3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Outliers</a:t>
            </a:r>
            <a:endParaRPr/>
          </a:p>
        </p:txBody>
      </p:sp>
      <p:pic>
        <p:nvPicPr>
          <p:cNvPr id="286" name="Google Shape;286;p31"/>
          <p:cNvPicPr preferRelativeResize="0"/>
          <p:nvPr/>
        </p:nvPicPr>
        <p:blipFill rotWithShape="1">
          <a:blip r:embed="rId3">
            <a:alphaModFix/>
          </a:blip>
          <a:srcRect r="45640"/>
          <a:stretch/>
        </p:blipFill>
        <p:spPr>
          <a:xfrm>
            <a:off x="4277550" y="163188"/>
            <a:ext cx="4356898" cy="4817122"/>
          </a:xfrm>
          <a:prstGeom prst="rect">
            <a:avLst/>
          </a:prstGeom>
          <a:noFill/>
          <a:ln>
            <a:noFill/>
          </a:ln>
        </p:spPr>
      </p:pic>
      <p:sp>
        <p:nvSpPr>
          <p:cNvPr id="287" name="Google Shape;287;p31"/>
          <p:cNvSpPr txBox="1"/>
          <p:nvPr/>
        </p:nvSpPr>
        <p:spPr>
          <a:xfrm>
            <a:off x="234475" y="1242150"/>
            <a:ext cx="4258800" cy="25173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944A1"/>
              </a:buClr>
              <a:buSzPts val="1400"/>
              <a:buFont typeface="Lato"/>
              <a:buChar char="●"/>
            </a:pPr>
            <a:r>
              <a:rPr lang="en" b="1">
                <a:latin typeface="Lato"/>
                <a:ea typeface="Lato"/>
                <a:cs typeface="Lato"/>
                <a:sym typeface="Lato"/>
              </a:rPr>
              <a:t>91% </a:t>
            </a:r>
            <a:r>
              <a:rPr lang="en">
                <a:latin typeface="Lato"/>
                <a:ea typeface="Lato"/>
                <a:cs typeface="Lato"/>
                <a:sym typeface="Lato"/>
              </a:rPr>
              <a:t>of genes (33,217) are outliers in at least 1 sample</a:t>
            </a:r>
            <a:br>
              <a:rPr lang="en">
                <a:latin typeface="Lato"/>
                <a:ea typeface="Lato"/>
                <a:cs typeface="Lato"/>
                <a:sym typeface="Lato"/>
              </a:rPr>
            </a:br>
            <a:endParaRPr>
              <a:latin typeface="Lato"/>
              <a:ea typeface="Lato"/>
              <a:cs typeface="Lato"/>
              <a:sym typeface="Lato"/>
            </a:endParaRPr>
          </a:p>
          <a:p>
            <a:pPr marL="457200" lvl="0" indent="-317500" algn="l" rtl="0">
              <a:lnSpc>
                <a:spcPct val="100000"/>
              </a:lnSpc>
              <a:spcBef>
                <a:spcPts val="0"/>
              </a:spcBef>
              <a:spcAft>
                <a:spcPts val="0"/>
              </a:spcAft>
              <a:buClr>
                <a:srgbClr val="0944A1"/>
              </a:buClr>
              <a:buSzPts val="1400"/>
              <a:buFont typeface="Lato"/>
              <a:buChar char="●"/>
            </a:pPr>
            <a:r>
              <a:rPr lang="en" b="1">
                <a:latin typeface="Lato"/>
                <a:ea typeface="Lato"/>
                <a:cs typeface="Lato"/>
                <a:sym typeface="Lato"/>
              </a:rPr>
              <a:t>39%</a:t>
            </a:r>
            <a:r>
              <a:rPr lang="en">
                <a:latin typeface="Lato"/>
                <a:ea typeface="Lato"/>
                <a:cs typeface="Lato"/>
                <a:sym typeface="Lato"/>
              </a:rPr>
              <a:t> (14,026) are outliers in at least ⅔ of samples</a:t>
            </a:r>
            <a:br>
              <a:rPr lang="en">
                <a:latin typeface="Lato"/>
                <a:ea typeface="Lato"/>
                <a:cs typeface="Lato"/>
                <a:sym typeface="Lato"/>
              </a:rPr>
            </a:br>
            <a:endParaRPr>
              <a:latin typeface="Lato"/>
              <a:ea typeface="Lato"/>
              <a:cs typeface="Lato"/>
              <a:sym typeface="Lato"/>
            </a:endParaRPr>
          </a:p>
          <a:p>
            <a:pPr marL="457200" lvl="0" indent="-317500" algn="l" rtl="0">
              <a:lnSpc>
                <a:spcPct val="100000"/>
              </a:lnSpc>
              <a:spcBef>
                <a:spcPts val="0"/>
              </a:spcBef>
              <a:spcAft>
                <a:spcPts val="0"/>
              </a:spcAft>
              <a:buClr>
                <a:srgbClr val="0944A1"/>
              </a:buClr>
              <a:buSzPts val="1400"/>
              <a:buFont typeface="Lato"/>
              <a:buChar char="●"/>
            </a:pPr>
            <a:r>
              <a:rPr lang="en" b="1">
                <a:latin typeface="Lato"/>
                <a:ea typeface="Lato"/>
                <a:cs typeface="Lato"/>
                <a:sym typeface="Lato"/>
              </a:rPr>
              <a:t>20% </a:t>
            </a:r>
            <a:r>
              <a:rPr lang="en">
                <a:latin typeface="Lato"/>
                <a:ea typeface="Lato"/>
                <a:cs typeface="Lato"/>
                <a:sym typeface="Lato"/>
              </a:rPr>
              <a:t>(7095)</a:t>
            </a:r>
            <a:r>
              <a:rPr lang="en" b="1">
                <a:latin typeface="Lato"/>
                <a:ea typeface="Lato"/>
                <a:cs typeface="Lato"/>
                <a:sym typeface="Lato"/>
              </a:rPr>
              <a:t> </a:t>
            </a:r>
            <a:r>
              <a:rPr lang="en">
                <a:latin typeface="Lato"/>
                <a:ea typeface="Lato"/>
                <a:cs typeface="Lato"/>
                <a:sym typeface="Lato"/>
              </a:rPr>
              <a:t>are more lowly expressed in bulk data</a:t>
            </a:r>
            <a:br>
              <a:rPr lang="en">
                <a:latin typeface="Lato"/>
                <a:ea typeface="Lato"/>
                <a:cs typeface="Lato"/>
                <a:sym typeface="Lato"/>
              </a:rPr>
            </a:br>
            <a:endParaRPr>
              <a:latin typeface="Lato"/>
              <a:ea typeface="Lato"/>
              <a:cs typeface="Lato"/>
              <a:sym typeface="Lato"/>
            </a:endParaRPr>
          </a:p>
          <a:p>
            <a:pPr marL="457200" lvl="0" indent="-317500" algn="l" rtl="0">
              <a:lnSpc>
                <a:spcPct val="100000"/>
              </a:lnSpc>
              <a:spcBef>
                <a:spcPts val="0"/>
              </a:spcBef>
              <a:spcAft>
                <a:spcPts val="0"/>
              </a:spcAft>
              <a:buClr>
                <a:srgbClr val="0944A1"/>
              </a:buClr>
              <a:buSzPts val="1400"/>
              <a:buFont typeface="Lato"/>
              <a:buChar char="●"/>
            </a:pPr>
            <a:r>
              <a:rPr lang="en" b="1">
                <a:latin typeface="Lato"/>
                <a:ea typeface="Lato"/>
                <a:cs typeface="Lato"/>
                <a:sym typeface="Lato"/>
              </a:rPr>
              <a:t>19%</a:t>
            </a:r>
            <a:r>
              <a:rPr lang="en">
                <a:latin typeface="Lato"/>
                <a:ea typeface="Lato"/>
                <a:cs typeface="Lato"/>
                <a:sym typeface="Lato"/>
              </a:rPr>
              <a:t> (6893) are more highly expressed in bulk data</a:t>
            </a:r>
            <a:endParaRPr>
              <a:latin typeface="Lato"/>
              <a:ea typeface="Lato"/>
              <a:cs typeface="Lato"/>
              <a:sym typeface="Lato"/>
            </a:endParaRPr>
          </a:p>
          <a:p>
            <a:pPr marL="0" lvl="0" indent="0" algn="l" rtl="0">
              <a:lnSpc>
                <a:spcPct val="150000"/>
              </a:lnSpc>
              <a:spcBef>
                <a:spcPts val="0"/>
              </a:spcBef>
              <a:spcAft>
                <a:spcPts val="0"/>
              </a:spcAft>
              <a:buNone/>
            </a:pPr>
            <a:endParaRPr>
              <a:latin typeface="Lato"/>
              <a:ea typeface="Lato"/>
              <a:cs typeface="Lato"/>
              <a:sym typeface="Lato"/>
            </a:endParaRPr>
          </a:p>
        </p:txBody>
      </p:sp>
      <p:sp>
        <p:nvSpPr>
          <p:cNvPr id="288" name="Google Shape;288;p31"/>
          <p:cNvSpPr txBox="1"/>
          <p:nvPr/>
        </p:nvSpPr>
        <p:spPr>
          <a:xfrm>
            <a:off x="234475" y="3840975"/>
            <a:ext cx="4043100" cy="778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The mean of the residuals is approximately 0, indicating no significant tendency for genes to be differentially expressed in one direction.</a:t>
            </a:r>
            <a:endParaRPr>
              <a:latin typeface="Lato"/>
              <a:ea typeface="Lato"/>
              <a:cs typeface="Lato"/>
              <a:sym typeface="Lato"/>
            </a:endParaRPr>
          </a:p>
        </p:txBody>
      </p:sp>
      <p:sp>
        <p:nvSpPr>
          <p:cNvPr id="289" name="Google Shape;289;p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90" name="Google Shape;290;p31"/>
          <p:cNvGrpSpPr/>
          <p:nvPr/>
        </p:nvGrpSpPr>
        <p:grpSpPr>
          <a:xfrm>
            <a:off x="5746825" y="1443350"/>
            <a:ext cx="1851000" cy="312600"/>
            <a:chOff x="4699925" y="1443350"/>
            <a:chExt cx="1851000" cy="312600"/>
          </a:xfrm>
        </p:grpSpPr>
        <p:cxnSp>
          <p:nvCxnSpPr>
            <p:cNvPr id="291" name="Google Shape;291;p31"/>
            <p:cNvCxnSpPr/>
            <p:nvPr/>
          </p:nvCxnSpPr>
          <p:spPr>
            <a:xfrm rot="10800000">
              <a:off x="4699925" y="1480100"/>
              <a:ext cx="6300" cy="239100"/>
            </a:xfrm>
            <a:prstGeom prst="straightConnector1">
              <a:avLst/>
            </a:prstGeom>
            <a:noFill/>
            <a:ln w="9525" cap="flat" cmpd="sng">
              <a:solidFill>
                <a:srgbClr val="FF0000"/>
              </a:solidFill>
              <a:prstDash val="solid"/>
              <a:round/>
              <a:headEnd type="none" w="med" len="med"/>
              <a:tailEnd type="triangle" w="med" len="med"/>
            </a:ln>
          </p:spPr>
        </p:cxnSp>
        <p:sp>
          <p:nvSpPr>
            <p:cNvPr id="292" name="Google Shape;292;p31"/>
            <p:cNvSpPr txBox="1"/>
            <p:nvPr/>
          </p:nvSpPr>
          <p:spPr>
            <a:xfrm>
              <a:off x="4699925" y="1443350"/>
              <a:ext cx="18510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Lato"/>
                  <a:ea typeface="Lato"/>
                  <a:cs typeface="Lato"/>
                  <a:sym typeface="Lato"/>
                </a:rPr>
                <a:t>Upregulated in bulk (&gt;3rd quartile)</a:t>
              </a:r>
              <a:endParaRPr sz="800">
                <a:latin typeface="Lato"/>
                <a:ea typeface="Lato"/>
                <a:cs typeface="Lato"/>
                <a:sym typeface="Lato"/>
              </a:endParaRPr>
            </a:p>
          </p:txBody>
        </p:sp>
      </p:grpSp>
      <p:grpSp>
        <p:nvGrpSpPr>
          <p:cNvPr id="293" name="Google Shape;293;p31"/>
          <p:cNvGrpSpPr/>
          <p:nvPr/>
        </p:nvGrpSpPr>
        <p:grpSpPr>
          <a:xfrm>
            <a:off x="5746825" y="3840975"/>
            <a:ext cx="1931100" cy="312600"/>
            <a:chOff x="4756225" y="3840975"/>
            <a:chExt cx="1931100" cy="312600"/>
          </a:xfrm>
        </p:grpSpPr>
        <p:cxnSp>
          <p:nvCxnSpPr>
            <p:cNvPr id="294" name="Google Shape;294;p31"/>
            <p:cNvCxnSpPr/>
            <p:nvPr/>
          </p:nvCxnSpPr>
          <p:spPr>
            <a:xfrm>
              <a:off x="4756225" y="3881625"/>
              <a:ext cx="0" cy="231300"/>
            </a:xfrm>
            <a:prstGeom prst="straightConnector1">
              <a:avLst/>
            </a:prstGeom>
            <a:noFill/>
            <a:ln w="9525" cap="flat" cmpd="sng">
              <a:solidFill>
                <a:srgbClr val="FF0000"/>
              </a:solidFill>
              <a:prstDash val="solid"/>
              <a:round/>
              <a:headEnd type="none" w="med" len="med"/>
              <a:tailEnd type="triangle" w="med" len="med"/>
            </a:ln>
          </p:spPr>
        </p:cxnSp>
        <p:sp>
          <p:nvSpPr>
            <p:cNvPr id="295" name="Google Shape;295;p31"/>
            <p:cNvSpPr txBox="1"/>
            <p:nvPr/>
          </p:nvSpPr>
          <p:spPr>
            <a:xfrm>
              <a:off x="4756225" y="3840975"/>
              <a:ext cx="1931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Lato"/>
                  <a:ea typeface="Lato"/>
                  <a:cs typeface="Lato"/>
                  <a:sym typeface="Lato"/>
                </a:rPr>
                <a:t>Downregulated in bulk (&lt;1st quartile)</a:t>
              </a:r>
              <a:endParaRPr sz="800">
                <a:latin typeface="Lato"/>
                <a:ea typeface="Lato"/>
                <a:cs typeface="Lato"/>
                <a:sym typeface="La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snRNAseq</a:t>
            </a:r>
            <a:endParaRPr/>
          </a:p>
        </p:txBody>
      </p:sp>
      <p:sp>
        <p:nvSpPr>
          <p:cNvPr id="66" name="Google Shape;66;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Outliers</a:t>
            </a:r>
            <a:endParaRPr/>
          </a:p>
        </p:txBody>
      </p:sp>
      <p:pic>
        <p:nvPicPr>
          <p:cNvPr id="301" name="Google Shape;301;p32"/>
          <p:cNvPicPr preferRelativeResize="0"/>
          <p:nvPr/>
        </p:nvPicPr>
        <p:blipFill rotWithShape="1">
          <a:blip r:embed="rId3">
            <a:alphaModFix/>
          </a:blip>
          <a:srcRect r="44208"/>
          <a:stretch/>
        </p:blipFill>
        <p:spPr>
          <a:xfrm>
            <a:off x="4495575" y="485775"/>
            <a:ext cx="4238852" cy="4486974"/>
          </a:xfrm>
          <a:prstGeom prst="rect">
            <a:avLst/>
          </a:prstGeom>
          <a:noFill/>
          <a:ln>
            <a:noFill/>
          </a:ln>
        </p:spPr>
      </p:pic>
      <p:sp>
        <p:nvSpPr>
          <p:cNvPr id="302" name="Google Shape;302;p3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3" name="Google Shape;303;p32"/>
          <p:cNvSpPr txBox="1">
            <a:spLocks noGrp="1"/>
          </p:cNvSpPr>
          <p:nvPr>
            <p:ph type="body" idx="1"/>
          </p:nvPr>
        </p:nvSpPr>
        <p:spPr>
          <a:xfrm>
            <a:off x="311700" y="1152475"/>
            <a:ext cx="4117200" cy="2648100"/>
          </a:xfrm>
          <a:prstGeom prst="rect">
            <a:avLst/>
          </a:prstGeom>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t>For outliers that are also cell type markers, the shift is significantly greater than 0 in most cell types (one-sided Mann-Whitney test p &lt;&lt; 0.05) and significantly correlated between individuals, indicating that cell type marker genes tend to be expressed more lowly in bulkized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Overrepresentation of Cell Type Markers (DE)</a:t>
            </a:r>
            <a:endParaRPr/>
          </a:p>
        </p:txBody>
      </p:sp>
      <p:sp>
        <p:nvSpPr>
          <p:cNvPr id="309" name="Google Shape;309;p33"/>
          <p:cNvSpPr txBox="1"/>
          <p:nvPr/>
        </p:nvSpPr>
        <p:spPr>
          <a:xfrm>
            <a:off x="195300" y="4057650"/>
            <a:ext cx="8753400" cy="7620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There is </a:t>
            </a:r>
            <a:r>
              <a:rPr lang="en" b="1">
                <a:latin typeface="Lato"/>
                <a:ea typeface="Lato"/>
                <a:cs typeface="Lato"/>
                <a:sym typeface="Lato"/>
              </a:rPr>
              <a:t>no significant correlation</a:t>
            </a:r>
            <a:r>
              <a:rPr lang="en">
                <a:latin typeface="Lato"/>
                <a:ea typeface="Lato"/>
                <a:cs typeface="Lato"/>
                <a:sym typeface="Lato"/>
              </a:rPr>
              <a:t> between the </a:t>
            </a:r>
            <a:r>
              <a:rPr lang="en" b="1">
                <a:latin typeface="Lato"/>
                <a:ea typeface="Lato"/>
                <a:cs typeface="Lato"/>
                <a:sym typeface="Lato"/>
              </a:rPr>
              <a:t>number of cells</a:t>
            </a:r>
            <a:r>
              <a:rPr lang="en">
                <a:latin typeface="Lato"/>
                <a:ea typeface="Lato"/>
                <a:cs typeface="Lato"/>
                <a:sym typeface="Lato"/>
              </a:rPr>
              <a:t> per cell type and the </a:t>
            </a:r>
            <a:r>
              <a:rPr lang="en" b="1">
                <a:latin typeface="Lato"/>
                <a:ea typeface="Lato"/>
                <a:cs typeface="Lato"/>
                <a:sym typeface="Lato"/>
              </a:rPr>
              <a:t>number of differentially expressed marker genes</a:t>
            </a:r>
            <a:r>
              <a:rPr lang="en">
                <a:latin typeface="Lato"/>
                <a:ea typeface="Lato"/>
                <a:cs typeface="Lato"/>
                <a:sym typeface="Lato"/>
              </a:rPr>
              <a:t> per cell type (Pearson's product-moment correlation, p &gt; 0.05) and a strong signature of decreased expression in bulkized data.</a:t>
            </a:r>
            <a:endParaRPr>
              <a:latin typeface="Lato"/>
              <a:ea typeface="Lato"/>
              <a:cs typeface="Lato"/>
              <a:sym typeface="Lato"/>
            </a:endParaRPr>
          </a:p>
        </p:txBody>
      </p:sp>
      <p:grpSp>
        <p:nvGrpSpPr>
          <p:cNvPr id="310" name="Google Shape;310;p33"/>
          <p:cNvGrpSpPr/>
          <p:nvPr/>
        </p:nvGrpSpPr>
        <p:grpSpPr>
          <a:xfrm>
            <a:off x="190936" y="1208225"/>
            <a:ext cx="8762128" cy="2792276"/>
            <a:chOff x="190936" y="1208225"/>
            <a:chExt cx="8762128" cy="2792276"/>
          </a:xfrm>
        </p:grpSpPr>
        <p:grpSp>
          <p:nvGrpSpPr>
            <p:cNvPr id="311" name="Google Shape;311;p33"/>
            <p:cNvGrpSpPr/>
            <p:nvPr/>
          </p:nvGrpSpPr>
          <p:grpSpPr>
            <a:xfrm>
              <a:off x="190936" y="1208225"/>
              <a:ext cx="8762128" cy="2792276"/>
              <a:chOff x="200825" y="1208225"/>
              <a:chExt cx="8762128" cy="2792276"/>
            </a:xfrm>
          </p:grpSpPr>
          <p:pic>
            <p:nvPicPr>
              <p:cNvPr id="312" name="Google Shape;312;p33"/>
              <p:cNvPicPr preferRelativeResize="0"/>
              <p:nvPr/>
            </p:nvPicPr>
            <p:blipFill rotWithShape="1">
              <a:blip r:embed="rId3">
                <a:alphaModFix/>
              </a:blip>
              <a:srcRect l="95805"/>
              <a:stretch/>
            </p:blipFill>
            <p:spPr>
              <a:xfrm>
                <a:off x="8596251" y="1322525"/>
                <a:ext cx="366702" cy="2677976"/>
              </a:xfrm>
              <a:prstGeom prst="rect">
                <a:avLst/>
              </a:prstGeom>
              <a:noFill/>
              <a:ln>
                <a:noFill/>
              </a:ln>
            </p:spPr>
          </p:pic>
          <p:pic>
            <p:nvPicPr>
              <p:cNvPr id="313" name="Google Shape;313;p33"/>
              <p:cNvPicPr preferRelativeResize="0"/>
              <p:nvPr/>
            </p:nvPicPr>
            <p:blipFill rotWithShape="1">
              <a:blip r:embed="rId3">
                <a:alphaModFix/>
              </a:blip>
              <a:srcRect t="19257" r="4242"/>
              <a:stretch/>
            </p:blipFill>
            <p:spPr>
              <a:xfrm>
                <a:off x="200825" y="1838325"/>
                <a:ext cx="8371675" cy="2162175"/>
              </a:xfrm>
              <a:prstGeom prst="rect">
                <a:avLst/>
              </a:prstGeom>
              <a:noFill/>
              <a:ln>
                <a:noFill/>
              </a:ln>
            </p:spPr>
          </p:pic>
          <p:pic>
            <p:nvPicPr>
              <p:cNvPr id="314" name="Google Shape;314;p33"/>
              <p:cNvPicPr preferRelativeResize="0"/>
              <p:nvPr/>
            </p:nvPicPr>
            <p:blipFill rotWithShape="1">
              <a:blip r:embed="rId3">
                <a:alphaModFix/>
              </a:blip>
              <a:srcRect r="4897" b="80383"/>
              <a:stretch/>
            </p:blipFill>
            <p:spPr>
              <a:xfrm>
                <a:off x="200825" y="1208225"/>
                <a:ext cx="8314524" cy="525325"/>
              </a:xfrm>
              <a:prstGeom prst="rect">
                <a:avLst/>
              </a:prstGeom>
              <a:noFill/>
              <a:ln>
                <a:noFill/>
              </a:ln>
            </p:spPr>
          </p:pic>
        </p:grpSp>
        <p:sp>
          <p:nvSpPr>
            <p:cNvPr id="315" name="Google Shape;315;p33"/>
            <p:cNvSpPr/>
            <p:nvPr/>
          </p:nvSpPr>
          <p:spPr>
            <a:xfrm>
              <a:off x="828675"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2162175"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5162550"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6905625"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7324725"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7743825" y="142875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Overrepresentation of Cell Type Markers (Linear Regression)</a:t>
            </a:r>
            <a:endParaRPr/>
          </a:p>
        </p:txBody>
      </p:sp>
      <p:sp>
        <p:nvSpPr>
          <p:cNvPr id="327" name="Google Shape;327;p34"/>
          <p:cNvSpPr txBox="1"/>
          <p:nvPr/>
        </p:nvSpPr>
        <p:spPr>
          <a:xfrm>
            <a:off x="195300" y="4057650"/>
            <a:ext cx="8753400" cy="561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There is a strong, significant correlation between markers detected with decreased expression in bulk using linear regression as in differential expression analysis (r</a:t>
            </a:r>
            <a:r>
              <a:rPr lang="en" baseline="30000">
                <a:latin typeface="Lato"/>
                <a:ea typeface="Lato"/>
                <a:cs typeface="Lato"/>
                <a:sym typeface="Lato"/>
              </a:rPr>
              <a:t>2</a:t>
            </a:r>
            <a:r>
              <a:rPr lang="en">
                <a:latin typeface="Lato"/>
                <a:ea typeface="Lato"/>
                <a:cs typeface="Lato"/>
                <a:sym typeface="Lato"/>
              </a:rPr>
              <a:t> = 0.98, p &lt;&lt; 0.05).</a:t>
            </a:r>
            <a:endParaRPr>
              <a:latin typeface="Lato"/>
              <a:ea typeface="Lato"/>
              <a:cs typeface="Lato"/>
              <a:sym typeface="Lato"/>
            </a:endParaRPr>
          </a:p>
        </p:txBody>
      </p:sp>
      <p:sp>
        <p:nvSpPr>
          <p:cNvPr id="328" name="Google Shape;328;p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329" name="Google Shape;329;p34"/>
          <p:cNvGrpSpPr/>
          <p:nvPr/>
        </p:nvGrpSpPr>
        <p:grpSpPr>
          <a:xfrm>
            <a:off x="105075" y="1206875"/>
            <a:ext cx="9038923" cy="2808998"/>
            <a:chOff x="105075" y="1206875"/>
            <a:chExt cx="9038923" cy="2808998"/>
          </a:xfrm>
        </p:grpSpPr>
        <p:grpSp>
          <p:nvGrpSpPr>
            <p:cNvPr id="330" name="Google Shape;330;p34"/>
            <p:cNvGrpSpPr/>
            <p:nvPr/>
          </p:nvGrpSpPr>
          <p:grpSpPr>
            <a:xfrm>
              <a:off x="105075" y="1206875"/>
              <a:ext cx="9038923" cy="2808998"/>
              <a:chOff x="105075" y="1254500"/>
              <a:chExt cx="9038923" cy="2808998"/>
            </a:xfrm>
          </p:grpSpPr>
          <p:pic>
            <p:nvPicPr>
              <p:cNvPr id="331" name="Google Shape;331;p34"/>
              <p:cNvPicPr preferRelativeResize="0"/>
              <p:nvPr/>
            </p:nvPicPr>
            <p:blipFill rotWithShape="1">
              <a:blip r:embed="rId3">
                <a:alphaModFix/>
              </a:blip>
              <a:srcRect l="3023" t="24205" r="5090" b="14822"/>
              <a:stretch/>
            </p:blipFill>
            <p:spPr>
              <a:xfrm>
                <a:off x="105075" y="1885950"/>
                <a:ext cx="9038923" cy="2177548"/>
              </a:xfrm>
              <a:prstGeom prst="rect">
                <a:avLst/>
              </a:prstGeom>
              <a:noFill/>
              <a:ln>
                <a:noFill/>
              </a:ln>
            </p:spPr>
          </p:pic>
          <p:pic>
            <p:nvPicPr>
              <p:cNvPr id="332" name="Google Shape;332;p34"/>
              <p:cNvPicPr preferRelativeResize="0"/>
              <p:nvPr/>
            </p:nvPicPr>
            <p:blipFill rotWithShape="1">
              <a:blip r:embed="rId3">
                <a:alphaModFix/>
              </a:blip>
              <a:srcRect l="3023" t="9180" r="11095" b="75406"/>
              <a:stretch/>
            </p:blipFill>
            <p:spPr>
              <a:xfrm>
                <a:off x="105075" y="1254500"/>
                <a:ext cx="8448371" cy="550499"/>
              </a:xfrm>
              <a:prstGeom prst="rect">
                <a:avLst/>
              </a:prstGeom>
              <a:noFill/>
              <a:ln>
                <a:noFill/>
              </a:ln>
            </p:spPr>
          </p:pic>
          <p:pic>
            <p:nvPicPr>
              <p:cNvPr id="333" name="Google Shape;333;p34"/>
              <p:cNvPicPr preferRelativeResize="0"/>
              <p:nvPr/>
            </p:nvPicPr>
            <p:blipFill rotWithShape="1">
              <a:blip r:embed="rId3">
                <a:alphaModFix/>
              </a:blip>
              <a:srcRect l="88905" t="9180" r="5090" b="14826"/>
              <a:stretch/>
            </p:blipFill>
            <p:spPr>
              <a:xfrm>
                <a:off x="8553447" y="1343475"/>
                <a:ext cx="590551" cy="2714174"/>
              </a:xfrm>
              <a:prstGeom prst="rect">
                <a:avLst/>
              </a:prstGeom>
              <a:noFill/>
              <a:ln>
                <a:noFill/>
              </a:ln>
            </p:spPr>
          </p:pic>
        </p:grpSp>
        <p:sp>
          <p:nvSpPr>
            <p:cNvPr id="334" name="Google Shape;334;p34"/>
            <p:cNvSpPr/>
            <p:nvPr/>
          </p:nvSpPr>
          <p:spPr>
            <a:xfrm>
              <a:off x="390525" y="144780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1704975" y="1438275"/>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124075" y="1438275"/>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5191125" y="144780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915150" y="144780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7800975" y="1447800"/>
              <a:ext cx="209400" cy="171300"/>
            </a:xfrm>
            <a:prstGeom prst="rect">
              <a:avLst/>
            </a:prstGeom>
            <a:solidFill>
              <a:srgbClr val="F7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Discussion and Conclusions</a:t>
            </a:r>
            <a:endParaRPr/>
          </a:p>
        </p:txBody>
      </p:sp>
      <p:sp>
        <p:nvSpPr>
          <p:cNvPr id="345" name="Google Shape;345;p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Decrease of Expression in All Cell Types</a:t>
            </a:r>
            <a:endParaRPr/>
          </a:p>
        </p:txBody>
      </p:sp>
      <p:sp>
        <p:nvSpPr>
          <p:cNvPr id="351" name="Google Shape;351;p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52" name="Google Shape;352;p36"/>
          <p:cNvSpPr txBox="1">
            <a:spLocks noGrp="1"/>
          </p:cNvSpPr>
          <p:nvPr>
            <p:ph type="body" idx="1"/>
          </p:nvPr>
        </p:nvSpPr>
        <p:spPr>
          <a:xfrm>
            <a:off x="311700" y="1152475"/>
            <a:ext cx="8520600" cy="3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Interestingly we observe a significant pattern of down-regulation in bulkized single-cell data (as compared to bulk data) for </a:t>
            </a:r>
            <a:r>
              <a:rPr lang="en" sz="1600" b="1"/>
              <a:t>most </a:t>
            </a:r>
            <a:r>
              <a:rPr lang="en" sz="1600"/>
              <a:t>cell types with known markers.</a:t>
            </a:r>
            <a:endParaRPr sz="1600"/>
          </a:p>
          <a:p>
            <a:pPr marL="0" lvl="0" indent="0" algn="l" rtl="0">
              <a:spcBef>
                <a:spcPts val="1600"/>
              </a:spcBef>
              <a:spcAft>
                <a:spcPts val="0"/>
              </a:spcAft>
              <a:buNone/>
            </a:pPr>
            <a:r>
              <a:rPr lang="en" sz="1600"/>
              <a:t>This signature of down-regulation does not correlate with the number of cells or number of markers.</a:t>
            </a:r>
            <a:endParaRPr sz="1600"/>
          </a:p>
          <a:p>
            <a:pPr marL="457200" lvl="0" indent="-330200" algn="l" rtl="0">
              <a:spcBef>
                <a:spcPts val="1600"/>
              </a:spcBef>
              <a:spcAft>
                <a:spcPts val="0"/>
              </a:spcAft>
              <a:buSzPts val="1600"/>
              <a:buAutoNum type="arabicPeriod"/>
            </a:pPr>
            <a:r>
              <a:rPr lang="en" sz="1600"/>
              <a:t>Another way to examine cell-type biases would be to look at differential expression of cell type-specific processes using GO terms, such as is done by Ilicic </a:t>
            </a:r>
            <a:r>
              <a:rPr lang="en" sz="1600" i="1"/>
              <a:t>et al</a:t>
            </a:r>
            <a:r>
              <a:rPr lang="en" sz="1600" baseline="30000"/>
              <a:t>1</a:t>
            </a:r>
            <a:r>
              <a:rPr lang="en" sz="1600"/>
              <a:t>.</a:t>
            </a:r>
            <a:br>
              <a:rPr lang="en" sz="1600"/>
            </a:br>
            <a:endParaRPr sz="1600"/>
          </a:p>
          <a:p>
            <a:pPr marL="457200" lvl="0" indent="-330200" algn="l" rtl="0">
              <a:spcBef>
                <a:spcPts val="0"/>
              </a:spcBef>
              <a:spcAft>
                <a:spcPts val="0"/>
              </a:spcAft>
              <a:buSzPts val="1600"/>
              <a:buAutoNum type="arabicPeriod"/>
            </a:pPr>
            <a:r>
              <a:rPr lang="en" sz="1600"/>
              <a:t>This type of analysis may be sensitive to the inherent difference in data type (single nucleus vs bulk tissue).</a:t>
            </a:r>
            <a:br>
              <a:rPr lang="en" sz="1600"/>
            </a:br>
            <a:endParaRPr sz="1600"/>
          </a:p>
          <a:p>
            <a:pPr marL="457200" lvl="0" indent="-330200" algn="l" rtl="0">
              <a:spcBef>
                <a:spcPts val="0"/>
              </a:spcBef>
              <a:spcAft>
                <a:spcPts val="0"/>
              </a:spcAft>
              <a:buSzPts val="1600"/>
              <a:buAutoNum type="arabicPeriod"/>
            </a:pPr>
            <a:r>
              <a:rPr lang="en" sz="1600"/>
              <a:t>May also be some cellular contamination in single cell data.</a:t>
            </a:r>
            <a:endParaRPr sz="1600"/>
          </a:p>
        </p:txBody>
      </p:sp>
      <p:sp>
        <p:nvSpPr>
          <p:cNvPr id="353" name="Google Shape;353;p36"/>
          <p:cNvSpPr txBox="1"/>
          <p:nvPr/>
        </p:nvSpPr>
        <p:spPr>
          <a:xfrm>
            <a:off x="47825" y="4681000"/>
            <a:ext cx="9144000" cy="494100"/>
          </a:xfrm>
          <a:prstGeom prst="rect">
            <a:avLst/>
          </a:prstGeom>
          <a:noFill/>
          <a:ln>
            <a:noFill/>
          </a:ln>
        </p:spPr>
        <p:txBody>
          <a:bodyPr spcFirstLastPara="1" wrap="square" lIns="91425" tIns="91425" rIns="91425" bIns="91425" anchor="b"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Ilicic T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2016. Classification of low quality cells from single-cell RNA-seq data. </a:t>
            </a:r>
            <a:r>
              <a:rPr lang="en" sz="700" i="1">
                <a:solidFill>
                  <a:srgbClr val="999999"/>
                </a:solidFill>
                <a:latin typeface="Lato"/>
                <a:ea typeface="Lato"/>
                <a:cs typeface="Lato"/>
                <a:sym typeface="Lato"/>
              </a:rPr>
              <a:t>Genome Biol </a:t>
            </a:r>
            <a:r>
              <a:rPr lang="en" sz="700" b="1">
                <a:solidFill>
                  <a:srgbClr val="999999"/>
                </a:solidFill>
                <a:latin typeface="Lato"/>
                <a:ea typeface="Lato"/>
                <a:cs typeface="Lato"/>
                <a:sym typeface="Lato"/>
              </a:rPr>
              <a:t>17</a:t>
            </a:r>
            <a:r>
              <a:rPr lang="en" sz="700">
                <a:solidFill>
                  <a:srgbClr val="999999"/>
                </a:solidFill>
                <a:latin typeface="Lato"/>
                <a:ea typeface="Lato"/>
                <a:cs typeface="Lato"/>
                <a:sym typeface="Lato"/>
              </a:rPr>
              <a:t>. DOI:10.1186/s13059-016-0888-1</a:t>
            </a:r>
            <a:endParaRPr sz="700">
              <a:solidFill>
                <a:srgbClr val="999999"/>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7"/>
          <p:cNvPicPr preferRelativeResize="0"/>
          <p:nvPr/>
        </p:nvPicPr>
        <p:blipFill>
          <a:blip r:embed="rId3">
            <a:alphaModFix/>
          </a:blip>
          <a:stretch>
            <a:fillRect/>
          </a:stretch>
        </p:blipFill>
        <p:spPr>
          <a:xfrm>
            <a:off x="5761101" y="1325700"/>
            <a:ext cx="3158700" cy="3686175"/>
          </a:xfrm>
          <a:prstGeom prst="rect">
            <a:avLst/>
          </a:prstGeom>
          <a:noFill/>
          <a:ln>
            <a:noFill/>
          </a:ln>
        </p:spPr>
      </p:pic>
      <p:sp>
        <p:nvSpPr>
          <p:cNvPr id="359" name="Google Shape;35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Pyramidal Cell Subtypes Have Most Significant Bias</a:t>
            </a:r>
            <a:endParaRPr/>
          </a:p>
        </p:txBody>
      </p:sp>
      <p:sp>
        <p:nvSpPr>
          <p:cNvPr id="360" name="Google Shape;360;p37"/>
          <p:cNvSpPr txBox="1">
            <a:spLocks noGrp="1"/>
          </p:cNvSpPr>
          <p:nvPr>
            <p:ph type="body" idx="1"/>
          </p:nvPr>
        </p:nvSpPr>
        <p:spPr>
          <a:xfrm>
            <a:off x="243950" y="1102475"/>
            <a:ext cx="6242700" cy="3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DroNuc-Seq protocol used for this dataset, the cellular suspension is chemically lysed before nuclei are isolated  by centrifugation.</a:t>
            </a:r>
            <a:endParaRPr/>
          </a:p>
          <a:p>
            <a:pPr marL="0" lvl="0" indent="0" algn="l" rtl="0">
              <a:spcBef>
                <a:spcPts val="1600"/>
              </a:spcBef>
              <a:spcAft>
                <a:spcPts val="0"/>
              </a:spcAft>
              <a:buNone/>
            </a:pPr>
            <a:r>
              <a:rPr lang="en"/>
              <a:t>Therefore, this may be explained by:</a:t>
            </a:r>
            <a:endParaRPr/>
          </a:p>
          <a:p>
            <a:pPr marL="457200" lvl="0" indent="-317500" algn="l" rtl="0">
              <a:spcBef>
                <a:spcPts val="1600"/>
              </a:spcBef>
              <a:spcAft>
                <a:spcPts val="0"/>
              </a:spcAft>
              <a:buClr>
                <a:srgbClr val="0944A1"/>
              </a:buClr>
              <a:buSzPts val="1400"/>
              <a:buAutoNum type="arabicPeriod"/>
            </a:pPr>
            <a:r>
              <a:rPr lang="en" sz="1600"/>
              <a:t>Chemical and physical properties of the membrane</a:t>
            </a:r>
            <a:br>
              <a:rPr lang="en" sz="1400"/>
            </a:br>
            <a:r>
              <a:rPr lang="en" sz="1400">
                <a:solidFill>
                  <a:srgbClr val="0944A1"/>
                </a:solidFill>
              </a:rPr>
              <a:t>How: </a:t>
            </a:r>
            <a:r>
              <a:rPr lang="en" sz="1400"/>
              <a:t>pyramidal-specific channels and other molecules can alter membrane properties, making them less susceptible to generic lysis buffers</a:t>
            </a:r>
            <a:br>
              <a:rPr lang="en" sz="1200"/>
            </a:br>
            <a:endParaRPr sz="1200"/>
          </a:p>
          <a:p>
            <a:pPr marL="457200" lvl="0" indent="-317500" algn="l" rtl="0">
              <a:spcBef>
                <a:spcPts val="0"/>
              </a:spcBef>
              <a:spcAft>
                <a:spcPts val="0"/>
              </a:spcAft>
              <a:buClr>
                <a:srgbClr val="0944A1"/>
              </a:buClr>
              <a:buSzPts val="1400"/>
              <a:buAutoNum type="arabicPeriod"/>
            </a:pPr>
            <a:r>
              <a:rPr lang="en" sz="1600"/>
              <a:t>Irregular branching shape</a:t>
            </a:r>
            <a:br>
              <a:rPr lang="en" sz="1400"/>
            </a:br>
            <a:r>
              <a:rPr lang="en" sz="1400">
                <a:solidFill>
                  <a:srgbClr val="0944A1"/>
                </a:solidFill>
              </a:rPr>
              <a:t>How: </a:t>
            </a:r>
            <a:r>
              <a:rPr lang="en" sz="1400"/>
              <a:t>if cells are more likely clump together in the suspension, they can be shielded from lysis buffer</a:t>
            </a:r>
            <a:endParaRPr sz="1400"/>
          </a:p>
        </p:txBody>
      </p:sp>
      <p:sp>
        <p:nvSpPr>
          <p:cNvPr id="361" name="Google Shape;361;p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Weaknesses</a:t>
            </a:r>
            <a:endParaRPr/>
          </a:p>
        </p:txBody>
      </p:sp>
      <p:sp>
        <p:nvSpPr>
          <p:cNvPr id="367" name="Google Shape;36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Can’t conclude this is truly due to technical differences (ie. in library prep.)</a:t>
            </a:r>
            <a:br>
              <a:rPr lang="en"/>
            </a:br>
            <a:r>
              <a:rPr lang="en" sz="1400">
                <a:solidFill>
                  <a:srgbClr val="0944A1"/>
                </a:solidFill>
              </a:rPr>
              <a:t>correlation ≠ causation!</a:t>
            </a:r>
            <a:br>
              <a:rPr lang="en" sz="1400">
                <a:solidFill>
                  <a:srgbClr val="0944A1"/>
                </a:solidFill>
              </a:rPr>
            </a:br>
            <a:endParaRPr>
              <a:solidFill>
                <a:srgbClr val="000000"/>
              </a:solidFill>
            </a:endParaRPr>
          </a:p>
          <a:p>
            <a:pPr marL="457200" lvl="0" indent="-342900" algn="l" rtl="0">
              <a:spcBef>
                <a:spcPts val="0"/>
              </a:spcBef>
              <a:spcAft>
                <a:spcPts val="0"/>
              </a:spcAft>
              <a:buSzPts val="1800"/>
              <a:buAutoNum type="arabicPeriod"/>
            </a:pPr>
            <a:r>
              <a:rPr lang="en"/>
              <a:t>More datasets needed to generalize findings</a:t>
            </a:r>
            <a:br>
              <a:rPr lang="en"/>
            </a:br>
            <a:r>
              <a:rPr lang="en" sz="1400">
                <a:solidFill>
                  <a:srgbClr val="0944A1"/>
                </a:solidFill>
              </a:rPr>
              <a:t>this snRNAseq preparation may not be representative of the population; N = 1</a:t>
            </a:r>
            <a:br>
              <a:rPr lang="en"/>
            </a:br>
            <a:endParaRPr/>
          </a:p>
          <a:p>
            <a:pPr marL="457200" lvl="0" indent="-342900" algn="l" rtl="0">
              <a:spcBef>
                <a:spcPts val="0"/>
              </a:spcBef>
              <a:spcAft>
                <a:spcPts val="0"/>
              </a:spcAft>
              <a:buSzPts val="1800"/>
              <a:buAutoNum type="arabicPeriod"/>
            </a:pPr>
            <a:r>
              <a:rPr lang="en"/>
              <a:t>Inherent unsuitability of this data for this task</a:t>
            </a:r>
            <a:br>
              <a:rPr lang="en"/>
            </a:br>
            <a:r>
              <a:rPr lang="en" sz="1400">
                <a:solidFill>
                  <a:srgbClr val="0944A1"/>
                </a:solidFill>
              </a:rPr>
              <a:t>general expression bias; may be better to quantify by staining after prep. instead of sequencing at all</a:t>
            </a:r>
            <a:endParaRPr sz="1400">
              <a:solidFill>
                <a:srgbClr val="0944A1"/>
              </a:solidFill>
            </a:endParaRPr>
          </a:p>
        </p:txBody>
      </p:sp>
      <p:sp>
        <p:nvSpPr>
          <p:cNvPr id="368" name="Google Shape;368;p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336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Single-cell RNAseq </a:t>
            </a:r>
            <a:endParaRPr/>
          </a:p>
        </p:txBody>
      </p:sp>
      <p:sp>
        <p:nvSpPr>
          <p:cNvPr id="72" name="Google Shape;72;p15"/>
          <p:cNvSpPr txBox="1"/>
          <p:nvPr/>
        </p:nvSpPr>
        <p:spPr>
          <a:xfrm>
            <a:off x="311700" y="3954600"/>
            <a:ext cx="83187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Resolution of cellular heterogeneity has important implications in </a:t>
            </a:r>
            <a:r>
              <a:rPr lang="en" sz="1600" b="1">
                <a:solidFill>
                  <a:schemeClr val="lt1"/>
                </a:solidFill>
                <a:latin typeface="Lato"/>
                <a:ea typeface="Lato"/>
                <a:cs typeface="Lato"/>
                <a:sym typeface="Lato"/>
              </a:rPr>
              <a:t>cell type discovery, cellular differentiation</a:t>
            </a:r>
            <a:r>
              <a:rPr lang="en" sz="1600">
                <a:solidFill>
                  <a:schemeClr val="lt1"/>
                </a:solidFill>
                <a:latin typeface="Lato"/>
                <a:ea typeface="Lato"/>
                <a:cs typeface="Lato"/>
                <a:sym typeface="Lato"/>
              </a:rPr>
              <a:t>, </a:t>
            </a:r>
            <a:r>
              <a:rPr lang="en" sz="1600" b="1">
                <a:solidFill>
                  <a:schemeClr val="lt1"/>
                </a:solidFill>
                <a:latin typeface="Lato"/>
                <a:ea typeface="Lato"/>
                <a:cs typeface="Lato"/>
                <a:sym typeface="Lato"/>
              </a:rPr>
              <a:t>stochastic expression analysis</a:t>
            </a:r>
            <a:r>
              <a:rPr lang="en" sz="1600">
                <a:solidFill>
                  <a:schemeClr val="lt1"/>
                </a:solidFill>
                <a:latin typeface="Lato"/>
                <a:ea typeface="Lato"/>
                <a:cs typeface="Lato"/>
                <a:sym typeface="Lato"/>
              </a:rPr>
              <a:t> and </a:t>
            </a:r>
            <a:r>
              <a:rPr lang="en" sz="1600" b="1">
                <a:solidFill>
                  <a:schemeClr val="lt1"/>
                </a:solidFill>
                <a:latin typeface="Lato"/>
                <a:ea typeface="Lato"/>
                <a:cs typeface="Lato"/>
                <a:sym typeface="Lato"/>
              </a:rPr>
              <a:t>lineage reconstruction</a:t>
            </a:r>
            <a:r>
              <a:rPr lang="en" sz="1600" baseline="30000">
                <a:solidFill>
                  <a:schemeClr val="lt1"/>
                </a:solidFill>
                <a:latin typeface="Lato"/>
                <a:ea typeface="Lato"/>
                <a:cs typeface="Lato"/>
                <a:sym typeface="Lato"/>
              </a:rPr>
              <a:t>1</a:t>
            </a:r>
            <a:endParaRPr sz="1600" baseline="30000">
              <a:solidFill>
                <a:schemeClr val="lt1"/>
              </a:solidFill>
              <a:latin typeface="Lato"/>
              <a:ea typeface="Lato"/>
              <a:cs typeface="Lato"/>
              <a:sym typeface="Lato"/>
            </a:endParaRPr>
          </a:p>
        </p:txBody>
      </p:sp>
      <p:sp>
        <p:nvSpPr>
          <p:cNvPr id="73" name="Google Shape;73;p15"/>
          <p:cNvSpPr txBox="1"/>
          <p:nvPr/>
        </p:nvSpPr>
        <p:spPr>
          <a:xfrm>
            <a:off x="4568413" y="3026600"/>
            <a:ext cx="3980400" cy="12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Single cell RNA-seq:</a:t>
            </a:r>
            <a:r>
              <a:rPr lang="en" sz="1600">
                <a:solidFill>
                  <a:schemeClr val="lt1"/>
                </a:solidFill>
                <a:latin typeface="Lato"/>
                <a:ea typeface="Lato"/>
                <a:cs typeface="Lato"/>
                <a:sym typeface="Lato"/>
              </a:rPr>
              <a:t> Quantification gene expression in thousands of individual cells</a:t>
            </a:r>
            <a:endParaRPr sz="1600">
              <a:solidFill>
                <a:schemeClr val="lt1"/>
              </a:solidFill>
              <a:latin typeface="Lato"/>
              <a:ea typeface="Lato"/>
              <a:cs typeface="Lato"/>
              <a:sym typeface="Lato"/>
            </a:endParaRPr>
          </a:p>
        </p:txBody>
      </p:sp>
      <p:sp>
        <p:nvSpPr>
          <p:cNvPr id="74" name="Google Shape;74;p15"/>
          <p:cNvSpPr txBox="1"/>
          <p:nvPr/>
        </p:nvSpPr>
        <p:spPr>
          <a:xfrm>
            <a:off x="512250" y="2970300"/>
            <a:ext cx="4224300" cy="12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lt1"/>
              </a:solidFill>
              <a:latin typeface="Lato"/>
              <a:ea typeface="Lato"/>
              <a:cs typeface="Lato"/>
              <a:sym typeface="Lato"/>
            </a:endParaRPr>
          </a:p>
        </p:txBody>
      </p:sp>
      <p:pic>
        <p:nvPicPr>
          <p:cNvPr id="75" name="Google Shape;75;p15"/>
          <p:cNvPicPr preferRelativeResize="0"/>
          <p:nvPr/>
        </p:nvPicPr>
        <p:blipFill rotWithShape="1">
          <a:blip r:embed="rId3">
            <a:alphaModFix/>
          </a:blip>
          <a:srcRect l="1748" b="77945"/>
          <a:stretch/>
        </p:blipFill>
        <p:spPr>
          <a:xfrm>
            <a:off x="1325675" y="1074037"/>
            <a:ext cx="6492651" cy="1896251"/>
          </a:xfrm>
          <a:prstGeom prst="rect">
            <a:avLst/>
          </a:prstGeom>
          <a:noFill/>
          <a:ln>
            <a:noFill/>
          </a:ln>
        </p:spPr>
      </p:pic>
      <p:sp>
        <p:nvSpPr>
          <p:cNvPr id="76" name="Google Shape;76;p15"/>
          <p:cNvSpPr txBox="1"/>
          <p:nvPr/>
        </p:nvSpPr>
        <p:spPr>
          <a:xfrm>
            <a:off x="595188" y="3026600"/>
            <a:ext cx="3895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Bulk RNA-seq</a:t>
            </a:r>
            <a:r>
              <a:rPr lang="en" sz="1600">
                <a:solidFill>
                  <a:schemeClr val="lt1"/>
                </a:solidFill>
                <a:latin typeface="Lato"/>
                <a:ea typeface="Lato"/>
                <a:cs typeface="Lato"/>
                <a:sym typeface="Lato"/>
              </a:rPr>
              <a:t>: Quantification of </a:t>
            </a:r>
            <a:br>
              <a:rPr lang="en" sz="1600">
                <a:solidFill>
                  <a:schemeClr val="lt1"/>
                </a:solidFill>
                <a:latin typeface="Lato"/>
                <a:ea typeface="Lato"/>
                <a:cs typeface="Lato"/>
                <a:sym typeface="Lato"/>
              </a:rPr>
            </a:br>
            <a:r>
              <a:rPr lang="en" sz="1600">
                <a:solidFill>
                  <a:schemeClr val="lt1"/>
                </a:solidFill>
                <a:latin typeface="Lato"/>
                <a:ea typeface="Lato"/>
                <a:cs typeface="Lato"/>
                <a:sym typeface="Lato"/>
              </a:rPr>
              <a:t>average, population-level gene expression</a:t>
            </a:r>
            <a:endParaRPr/>
          </a:p>
        </p:txBody>
      </p:sp>
      <p:sp>
        <p:nvSpPr>
          <p:cNvPr id="77" name="Google Shape;77;p15"/>
          <p:cNvSpPr txBox="1"/>
          <p:nvPr/>
        </p:nvSpPr>
        <p:spPr>
          <a:xfrm>
            <a:off x="0" y="4755600"/>
            <a:ext cx="9144000" cy="6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999999"/>
                </a:solidFill>
                <a:latin typeface="Lato"/>
                <a:ea typeface="Lato"/>
                <a:cs typeface="Lato"/>
                <a:sym typeface="Lato"/>
              </a:rPr>
              <a:t>      Image :  Yin J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2018. Comprehensive analysis of immune evasion in breast cancer by single-cell RNA-seq. </a:t>
            </a:r>
            <a:r>
              <a:rPr lang="en" sz="700" i="1">
                <a:solidFill>
                  <a:srgbClr val="999999"/>
                </a:solidFill>
                <a:latin typeface="Lato"/>
                <a:ea typeface="Lato"/>
                <a:cs typeface="Lato"/>
                <a:sym typeface="Lato"/>
              </a:rPr>
              <a:t>BioRxiv </a:t>
            </a:r>
            <a:r>
              <a:rPr lang="en" sz="700">
                <a:solidFill>
                  <a:srgbClr val="999999"/>
                </a:solidFill>
                <a:latin typeface="Lato"/>
                <a:ea typeface="Lato"/>
                <a:cs typeface="Lato"/>
                <a:sym typeface="Lato"/>
              </a:rPr>
              <a:t>DOI: 10.1101/368605</a:t>
            </a:r>
            <a:endParaRPr sz="700">
              <a:solidFill>
                <a:srgbClr val="999999"/>
              </a:solidFill>
              <a:latin typeface="Lato"/>
              <a:ea typeface="Lato"/>
              <a:cs typeface="Lato"/>
              <a:sym typeface="Lato"/>
            </a:endParaRPr>
          </a:p>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Rosto R </a:t>
            </a:r>
            <a:r>
              <a:rPr lang="en" sz="700" i="1">
                <a:solidFill>
                  <a:srgbClr val="999999"/>
                </a:solidFill>
                <a:latin typeface="Lato"/>
                <a:ea typeface="Lato"/>
                <a:cs typeface="Lato"/>
                <a:sym typeface="Lato"/>
              </a:rPr>
              <a:t>etal. </a:t>
            </a:r>
            <a:r>
              <a:rPr lang="en" sz="700">
                <a:solidFill>
                  <a:srgbClr val="999999"/>
                </a:solidFill>
                <a:latin typeface="Lato"/>
                <a:ea typeface="Lato"/>
                <a:cs typeface="Lato"/>
                <a:sym typeface="Lato"/>
              </a:rPr>
              <a:t>2017. Computational approaches for interpreting scRNA‐seq data. </a:t>
            </a:r>
            <a:r>
              <a:rPr lang="en" sz="700" i="1">
                <a:solidFill>
                  <a:srgbClr val="999999"/>
                </a:solidFill>
                <a:latin typeface="Lato"/>
                <a:ea typeface="Lato"/>
                <a:cs typeface="Lato"/>
                <a:sym typeface="Lato"/>
              </a:rPr>
              <a:t>FEBS Lett </a:t>
            </a:r>
            <a:r>
              <a:rPr lang="en" sz="700" b="1">
                <a:solidFill>
                  <a:srgbClr val="999999"/>
                </a:solidFill>
                <a:latin typeface="Lato"/>
                <a:ea typeface="Lato"/>
                <a:cs typeface="Lato"/>
                <a:sym typeface="Lato"/>
              </a:rPr>
              <a:t>591</a:t>
            </a:r>
            <a:r>
              <a:rPr lang="en" sz="700">
                <a:solidFill>
                  <a:srgbClr val="999999"/>
                </a:solidFill>
                <a:latin typeface="Lato"/>
                <a:ea typeface="Lato"/>
                <a:cs typeface="Lato"/>
                <a:sym typeface="Lato"/>
              </a:rPr>
              <a:t>(15): 2213-2225. DOI: 10.1002/1873-3468.12684</a:t>
            </a:r>
            <a:endParaRPr sz="700">
              <a:solidFill>
                <a:srgbClr val="999999"/>
              </a:solidFill>
              <a:latin typeface="Lato"/>
              <a:ea typeface="Lato"/>
              <a:cs typeface="Lato"/>
              <a:sym typeface="Lato"/>
            </a:endParaRPr>
          </a:p>
        </p:txBody>
      </p:sp>
      <p:sp>
        <p:nvSpPr>
          <p:cNvPr id="78" name="Google Shape;78;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Experimental Workflow</a:t>
            </a:r>
            <a:endParaRPr/>
          </a:p>
        </p:txBody>
      </p:sp>
      <p:grpSp>
        <p:nvGrpSpPr>
          <p:cNvPr id="84" name="Google Shape;84;p16"/>
          <p:cNvGrpSpPr/>
          <p:nvPr/>
        </p:nvGrpSpPr>
        <p:grpSpPr>
          <a:xfrm>
            <a:off x="1098725" y="1781355"/>
            <a:ext cx="1330943" cy="1582600"/>
            <a:chOff x="563970" y="2306625"/>
            <a:chExt cx="1540800" cy="1582600"/>
          </a:xfrm>
        </p:grpSpPr>
        <p:sp>
          <p:nvSpPr>
            <p:cNvPr id="85" name="Google Shape;85;p16"/>
            <p:cNvSpPr/>
            <p:nvPr/>
          </p:nvSpPr>
          <p:spPr>
            <a:xfrm flipH="1">
              <a:off x="618820" y="2306625"/>
              <a:ext cx="14181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 name="Google Shape;86;p16"/>
            <p:cNvSpPr/>
            <p:nvPr/>
          </p:nvSpPr>
          <p:spPr>
            <a:xfrm>
              <a:off x="619055" y="2460450"/>
              <a:ext cx="14181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6"/>
            <p:cNvGrpSpPr/>
            <p:nvPr/>
          </p:nvGrpSpPr>
          <p:grpSpPr>
            <a:xfrm>
              <a:off x="563970" y="2695019"/>
              <a:ext cx="1540800" cy="1194206"/>
              <a:chOff x="1158928" y="2695019"/>
              <a:chExt cx="1540800" cy="1194206"/>
            </a:xfrm>
          </p:grpSpPr>
          <p:sp>
            <p:nvSpPr>
              <p:cNvPr id="88" name="Google Shape;88;p16"/>
              <p:cNvSpPr txBox="1"/>
              <p:nvPr/>
            </p:nvSpPr>
            <p:spPr>
              <a:xfrm>
                <a:off x="1158928" y="2695019"/>
                <a:ext cx="15408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C58D3"/>
                    </a:solidFill>
                    <a:latin typeface="Roboto"/>
                    <a:ea typeface="Roboto"/>
                    <a:cs typeface="Roboto"/>
                    <a:sym typeface="Roboto"/>
                  </a:rPr>
                  <a:t>Tissue Dissociation</a:t>
                </a:r>
                <a:endParaRPr sz="1000" b="1">
                  <a:solidFill>
                    <a:srgbClr val="0C58D3"/>
                  </a:solidFill>
                  <a:latin typeface="Roboto"/>
                  <a:ea typeface="Roboto"/>
                  <a:cs typeface="Roboto"/>
                  <a:sym typeface="Roboto"/>
                </a:endParaRPr>
              </a:p>
            </p:txBody>
          </p:sp>
          <p:sp>
            <p:nvSpPr>
              <p:cNvPr id="89" name="Google Shape;89;p16"/>
              <p:cNvSpPr txBox="1"/>
              <p:nvPr/>
            </p:nvSpPr>
            <p:spPr>
              <a:xfrm>
                <a:off x="1324018" y="3151825"/>
                <a:ext cx="1167300" cy="737400"/>
              </a:xfrm>
              <a:prstGeom prst="rect">
                <a:avLst/>
              </a:prstGeom>
              <a:noFill/>
              <a:ln>
                <a:noFill/>
              </a:ln>
            </p:spPr>
            <p:txBody>
              <a:bodyPr spcFirstLastPara="1" wrap="square" lIns="91425" tIns="91425" rIns="91425" bIns="91425" anchor="t" anchorCtr="0">
                <a:noAutofit/>
              </a:bodyPr>
              <a:lstStyle/>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Mechanical</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Enzymatic</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Microfluidics</a:t>
                </a:r>
                <a:endParaRPr sz="800">
                  <a:solidFill>
                    <a:srgbClr val="0C58D3"/>
                  </a:solidFill>
                  <a:latin typeface="Roboto"/>
                  <a:ea typeface="Roboto"/>
                  <a:cs typeface="Roboto"/>
                  <a:sym typeface="Roboto"/>
                </a:endParaRPr>
              </a:p>
            </p:txBody>
          </p:sp>
        </p:grpSp>
      </p:grpSp>
      <p:grpSp>
        <p:nvGrpSpPr>
          <p:cNvPr id="90" name="Google Shape;90;p16"/>
          <p:cNvGrpSpPr/>
          <p:nvPr/>
        </p:nvGrpSpPr>
        <p:grpSpPr>
          <a:xfrm>
            <a:off x="2267535" y="1779549"/>
            <a:ext cx="1225157" cy="2259100"/>
            <a:chOff x="1917073" y="2306625"/>
            <a:chExt cx="1418334" cy="2259100"/>
          </a:xfrm>
        </p:grpSpPr>
        <p:sp>
          <p:nvSpPr>
            <p:cNvPr id="91" name="Google Shape;91;p16"/>
            <p:cNvSpPr/>
            <p:nvPr/>
          </p:nvSpPr>
          <p:spPr>
            <a:xfrm flipH="1">
              <a:off x="1917073" y="2306625"/>
              <a:ext cx="14181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 name="Google Shape;92;p16"/>
            <p:cNvSpPr/>
            <p:nvPr/>
          </p:nvSpPr>
          <p:spPr>
            <a:xfrm>
              <a:off x="1917307" y="2460450"/>
              <a:ext cx="14181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p:nvPr/>
          </p:nvSpPr>
          <p:spPr>
            <a:xfrm>
              <a:off x="1917294" y="2696825"/>
              <a:ext cx="1418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C58D3"/>
                  </a:solidFill>
                  <a:latin typeface="Roboto"/>
                  <a:ea typeface="Roboto"/>
                  <a:cs typeface="Roboto"/>
                  <a:sym typeface="Roboto"/>
                </a:rPr>
                <a:t>Cell Enrichment</a:t>
              </a:r>
              <a:endParaRPr sz="1000" b="1">
                <a:solidFill>
                  <a:srgbClr val="0C58D3"/>
                </a:solidFill>
                <a:latin typeface="Roboto"/>
                <a:ea typeface="Roboto"/>
                <a:cs typeface="Roboto"/>
                <a:sym typeface="Roboto"/>
              </a:endParaRPr>
            </a:p>
          </p:txBody>
        </p:sp>
        <p:sp>
          <p:nvSpPr>
            <p:cNvPr id="94" name="Google Shape;94;p16"/>
            <p:cNvSpPr txBox="1"/>
            <p:nvPr/>
          </p:nvSpPr>
          <p:spPr>
            <a:xfrm>
              <a:off x="2023721" y="3153625"/>
              <a:ext cx="1311600" cy="1412100"/>
            </a:xfrm>
            <a:prstGeom prst="rect">
              <a:avLst/>
            </a:prstGeom>
            <a:noFill/>
            <a:ln>
              <a:noFill/>
            </a:ln>
          </p:spPr>
          <p:txBody>
            <a:bodyPr spcFirstLastPara="1" wrap="square" lIns="91425" tIns="91425" rIns="91425" bIns="91425" anchor="t" anchorCtr="0">
              <a:noAutofit/>
            </a:bodyPr>
            <a:lstStyle/>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Optional</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Centrifugation</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Filtration</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Sedimentation</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AB Labeling</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FACS</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Bead-based</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Dead cell removal</a:t>
              </a:r>
              <a:endParaRPr sz="800">
                <a:solidFill>
                  <a:srgbClr val="0C58D3"/>
                </a:solidFill>
                <a:latin typeface="Roboto"/>
                <a:ea typeface="Roboto"/>
                <a:cs typeface="Roboto"/>
                <a:sym typeface="Roboto"/>
              </a:endParaRPr>
            </a:p>
          </p:txBody>
        </p:sp>
      </p:grpSp>
      <p:grpSp>
        <p:nvGrpSpPr>
          <p:cNvPr id="95" name="Google Shape;95;p16"/>
          <p:cNvGrpSpPr/>
          <p:nvPr/>
        </p:nvGrpSpPr>
        <p:grpSpPr>
          <a:xfrm>
            <a:off x="3341399" y="1779549"/>
            <a:ext cx="1330943" cy="1706501"/>
            <a:chOff x="3160258" y="2306625"/>
            <a:chExt cx="1540800" cy="1706501"/>
          </a:xfrm>
        </p:grpSpPr>
        <p:sp>
          <p:nvSpPr>
            <p:cNvPr id="96" name="Google Shape;96;p16"/>
            <p:cNvSpPr/>
            <p:nvPr/>
          </p:nvSpPr>
          <p:spPr>
            <a:xfrm flipH="1">
              <a:off x="3214118" y="2306625"/>
              <a:ext cx="1418100" cy="143400"/>
            </a:xfrm>
            <a:prstGeom prst="parallelogram">
              <a:avLst>
                <a:gd name="adj" fmla="val 96952"/>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7" name="Google Shape;97;p16"/>
            <p:cNvSpPr/>
            <p:nvPr/>
          </p:nvSpPr>
          <p:spPr>
            <a:xfrm>
              <a:off x="3214352" y="2460450"/>
              <a:ext cx="14181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p:nvPr/>
          </p:nvSpPr>
          <p:spPr>
            <a:xfrm>
              <a:off x="3160258" y="2696825"/>
              <a:ext cx="15408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C58D3"/>
                  </a:solidFill>
                  <a:latin typeface="Roboto"/>
                  <a:ea typeface="Roboto"/>
                  <a:cs typeface="Roboto"/>
                  <a:sym typeface="Roboto"/>
                </a:rPr>
                <a:t>Single Cell Isolation</a:t>
              </a:r>
              <a:endParaRPr sz="1000" b="1">
                <a:solidFill>
                  <a:srgbClr val="0C58D3"/>
                </a:solidFill>
                <a:latin typeface="Roboto"/>
                <a:ea typeface="Roboto"/>
                <a:cs typeface="Roboto"/>
                <a:sym typeface="Roboto"/>
              </a:endParaRPr>
            </a:p>
          </p:txBody>
        </p:sp>
        <p:sp>
          <p:nvSpPr>
            <p:cNvPr id="99" name="Google Shape;99;p16"/>
            <p:cNvSpPr txBox="1"/>
            <p:nvPr/>
          </p:nvSpPr>
          <p:spPr>
            <a:xfrm>
              <a:off x="3214294" y="3153626"/>
              <a:ext cx="1418100" cy="859500"/>
            </a:xfrm>
            <a:prstGeom prst="rect">
              <a:avLst/>
            </a:prstGeom>
            <a:noFill/>
            <a:ln>
              <a:noFill/>
            </a:ln>
          </p:spPr>
          <p:txBody>
            <a:bodyPr spcFirstLastPara="1" wrap="square" lIns="91425" tIns="91425" rIns="91425" bIns="91425" anchor="t" anchorCtr="0">
              <a:noAutofit/>
            </a:bodyPr>
            <a:lstStyle/>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Droplet-based</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Microwell-based</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Microfluidics</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FACS</a:t>
              </a:r>
              <a:endParaRPr sz="800">
                <a:solidFill>
                  <a:srgbClr val="0C58D3"/>
                </a:solidFill>
                <a:latin typeface="Roboto"/>
                <a:ea typeface="Roboto"/>
                <a:cs typeface="Roboto"/>
                <a:sym typeface="Roboto"/>
              </a:endParaRPr>
            </a:p>
            <a:p>
              <a:pPr marL="91440" lvl="0" indent="-96520" algn="l" rtl="0">
                <a:lnSpc>
                  <a:spcPct val="115000"/>
                </a:lnSpc>
                <a:spcBef>
                  <a:spcPts val="0"/>
                </a:spcBef>
                <a:spcAft>
                  <a:spcPts val="0"/>
                </a:spcAft>
                <a:buClr>
                  <a:srgbClr val="0C58D3"/>
                </a:buClr>
                <a:buSzPts val="800"/>
                <a:buFont typeface="Roboto"/>
                <a:buChar char="●"/>
              </a:pPr>
              <a:r>
                <a:rPr lang="en" sz="800">
                  <a:solidFill>
                    <a:srgbClr val="0C58D3"/>
                  </a:solidFill>
                  <a:latin typeface="Roboto"/>
                  <a:ea typeface="Roboto"/>
                  <a:cs typeface="Roboto"/>
                  <a:sym typeface="Roboto"/>
                </a:rPr>
                <a:t>LCM</a:t>
              </a:r>
              <a:endParaRPr sz="800">
                <a:solidFill>
                  <a:srgbClr val="0C58D3"/>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0C58D3"/>
                </a:solidFill>
                <a:latin typeface="Roboto"/>
                <a:ea typeface="Roboto"/>
                <a:cs typeface="Roboto"/>
                <a:sym typeface="Roboto"/>
              </a:endParaRPr>
            </a:p>
          </p:txBody>
        </p:sp>
      </p:grpSp>
      <p:grpSp>
        <p:nvGrpSpPr>
          <p:cNvPr id="100" name="Google Shape;100;p16"/>
          <p:cNvGrpSpPr/>
          <p:nvPr/>
        </p:nvGrpSpPr>
        <p:grpSpPr>
          <a:xfrm>
            <a:off x="5630144" y="1779552"/>
            <a:ext cx="1225160" cy="1584405"/>
            <a:chOff x="4511544" y="2306625"/>
            <a:chExt cx="1418338" cy="1584405"/>
          </a:xfrm>
        </p:grpSpPr>
        <p:sp>
          <p:nvSpPr>
            <p:cNvPr id="101" name="Google Shape;101;p16"/>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2" name="Google Shape;102;p16"/>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4511782" y="2696823"/>
              <a:ext cx="1418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RNA Extraction</a:t>
              </a:r>
              <a:endParaRPr sz="1000" b="1">
                <a:solidFill>
                  <a:srgbClr val="858585"/>
                </a:solidFill>
                <a:latin typeface="Roboto"/>
                <a:ea typeface="Roboto"/>
                <a:cs typeface="Roboto"/>
                <a:sym typeface="Roboto"/>
              </a:endParaRPr>
            </a:p>
          </p:txBody>
        </p:sp>
        <p:sp>
          <p:nvSpPr>
            <p:cNvPr id="104" name="Google Shape;104;p16"/>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RNA is selected for and isolated</a:t>
              </a:r>
              <a:endParaRPr sz="800">
                <a:solidFill>
                  <a:srgbClr val="858585"/>
                </a:solidFill>
                <a:latin typeface="Roboto"/>
                <a:ea typeface="Roboto"/>
                <a:cs typeface="Roboto"/>
                <a:sym typeface="Roboto"/>
              </a:endParaRPr>
            </a:p>
          </p:txBody>
        </p:sp>
      </p:grpSp>
      <p:grpSp>
        <p:nvGrpSpPr>
          <p:cNvPr id="105" name="Google Shape;105;p16"/>
          <p:cNvGrpSpPr/>
          <p:nvPr/>
        </p:nvGrpSpPr>
        <p:grpSpPr>
          <a:xfrm>
            <a:off x="6750506" y="1779552"/>
            <a:ext cx="1225157" cy="1584405"/>
            <a:chOff x="3214118" y="2306625"/>
            <a:chExt cx="1418334" cy="1584405"/>
          </a:xfrm>
        </p:grpSpPr>
        <p:sp>
          <p:nvSpPr>
            <p:cNvPr id="106" name="Google Shape;106;p16"/>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 name="Google Shape;107;p16"/>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Library Prep</a:t>
              </a:r>
              <a:endParaRPr sz="1000" b="1">
                <a:solidFill>
                  <a:srgbClr val="858585"/>
                </a:solidFill>
                <a:latin typeface="Roboto"/>
                <a:ea typeface="Roboto"/>
                <a:cs typeface="Roboto"/>
                <a:sym typeface="Roboto"/>
              </a:endParaRPr>
            </a:p>
          </p:txBody>
        </p:sp>
        <p:sp>
          <p:nvSpPr>
            <p:cNvPr id="109" name="Google Shape;109;p16"/>
            <p:cNvSpPr txBox="1"/>
            <p:nvPr/>
          </p:nvSpPr>
          <p:spPr>
            <a:xfrm>
              <a:off x="332708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Protocol-specific library preparation steps to get ready for sequencing</a:t>
              </a:r>
              <a:endParaRPr sz="800">
                <a:solidFill>
                  <a:srgbClr val="858585"/>
                </a:solidFill>
                <a:latin typeface="Roboto"/>
                <a:ea typeface="Roboto"/>
                <a:cs typeface="Roboto"/>
                <a:sym typeface="Roboto"/>
              </a:endParaRPr>
            </a:p>
          </p:txBody>
        </p:sp>
      </p:grpSp>
      <p:grpSp>
        <p:nvGrpSpPr>
          <p:cNvPr id="110" name="Google Shape;110;p16"/>
          <p:cNvGrpSpPr/>
          <p:nvPr/>
        </p:nvGrpSpPr>
        <p:grpSpPr>
          <a:xfrm>
            <a:off x="7871222" y="1779552"/>
            <a:ext cx="1566779" cy="1498248"/>
            <a:chOff x="4511544" y="2306625"/>
            <a:chExt cx="1813822" cy="1498248"/>
          </a:xfrm>
        </p:grpSpPr>
        <p:sp>
          <p:nvSpPr>
            <p:cNvPr id="111" name="Google Shape;111;p16"/>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2" name="Google Shape;112;p16"/>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Sequencing</a:t>
              </a:r>
              <a:endParaRPr sz="1000" b="1">
                <a:solidFill>
                  <a:srgbClr val="858585"/>
                </a:solidFill>
                <a:latin typeface="Roboto"/>
                <a:ea typeface="Roboto"/>
                <a:cs typeface="Roboto"/>
                <a:sym typeface="Roboto"/>
              </a:endParaRPr>
            </a:p>
          </p:txBody>
        </p:sp>
        <p:sp>
          <p:nvSpPr>
            <p:cNvPr id="114" name="Google Shape;114;p16"/>
            <p:cNvSpPr txBox="1"/>
            <p:nvPr/>
          </p:nvSpPr>
          <p:spPr>
            <a:xfrm>
              <a:off x="4632466" y="3067473"/>
              <a:ext cx="16929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rgbClr val="858585"/>
                  </a:solidFill>
                  <a:latin typeface="Roboto"/>
                  <a:ea typeface="Roboto"/>
                  <a:cs typeface="Roboto"/>
                  <a:sym typeface="Roboto"/>
                </a:rPr>
                <a:t>Generate reads</a:t>
              </a:r>
              <a:endParaRPr sz="800">
                <a:solidFill>
                  <a:srgbClr val="858585"/>
                </a:solidFill>
                <a:latin typeface="Roboto"/>
                <a:ea typeface="Roboto"/>
                <a:cs typeface="Roboto"/>
                <a:sym typeface="Roboto"/>
              </a:endParaRPr>
            </a:p>
            <a:p>
              <a:pPr marL="0" lvl="0" indent="0" algn="l" rtl="0">
                <a:lnSpc>
                  <a:spcPct val="115000"/>
                </a:lnSpc>
                <a:spcBef>
                  <a:spcPts val="1600"/>
                </a:spcBef>
                <a:spcAft>
                  <a:spcPts val="1600"/>
                </a:spcAft>
                <a:buNone/>
              </a:pPr>
              <a:br>
                <a:rPr lang="en" sz="800">
                  <a:solidFill>
                    <a:srgbClr val="858585"/>
                  </a:solidFill>
                  <a:latin typeface="Roboto"/>
                  <a:ea typeface="Roboto"/>
                  <a:cs typeface="Roboto"/>
                  <a:sym typeface="Roboto"/>
                </a:rPr>
              </a:br>
              <a:br>
                <a:rPr lang="en" sz="800">
                  <a:solidFill>
                    <a:srgbClr val="858585"/>
                  </a:solidFill>
                  <a:latin typeface="Roboto"/>
                  <a:ea typeface="Roboto"/>
                  <a:cs typeface="Roboto"/>
                  <a:sym typeface="Roboto"/>
                </a:rPr>
              </a:br>
              <a:endParaRPr sz="800">
                <a:solidFill>
                  <a:srgbClr val="858585"/>
                </a:solidFill>
                <a:latin typeface="Roboto"/>
                <a:ea typeface="Roboto"/>
                <a:cs typeface="Roboto"/>
                <a:sym typeface="Roboto"/>
              </a:endParaRPr>
            </a:p>
          </p:txBody>
        </p:sp>
      </p:grpSp>
      <p:grpSp>
        <p:nvGrpSpPr>
          <p:cNvPr id="115" name="Google Shape;115;p16"/>
          <p:cNvGrpSpPr/>
          <p:nvPr/>
        </p:nvGrpSpPr>
        <p:grpSpPr>
          <a:xfrm>
            <a:off x="4511236" y="1779552"/>
            <a:ext cx="1225157" cy="1584405"/>
            <a:chOff x="4511544" y="2306625"/>
            <a:chExt cx="1418334" cy="1584405"/>
          </a:xfrm>
        </p:grpSpPr>
        <p:sp>
          <p:nvSpPr>
            <p:cNvPr id="116" name="Google Shape;116;p16"/>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 name="Google Shape;117;p16"/>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Cell Lysis</a:t>
              </a:r>
              <a:endParaRPr sz="1000" b="1">
                <a:solidFill>
                  <a:srgbClr val="858585"/>
                </a:solidFill>
                <a:latin typeface="Roboto"/>
                <a:ea typeface="Roboto"/>
                <a:cs typeface="Roboto"/>
                <a:sym typeface="Roboto"/>
              </a:endParaRPr>
            </a:p>
          </p:txBody>
        </p:sp>
        <p:sp>
          <p:nvSpPr>
            <p:cNvPr id="119" name="Google Shape;119;p16"/>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Cells are lysed to release DNA/RNA</a:t>
              </a:r>
              <a:endParaRPr sz="800">
                <a:solidFill>
                  <a:srgbClr val="858585"/>
                </a:solidFill>
                <a:latin typeface="Roboto"/>
                <a:ea typeface="Roboto"/>
                <a:cs typeface="Roboto"/>
                <a:sym typeface="Roboto"/>
              </a:endParaRPr>
            </a:p>
          </p:txBody>
        </p:sp>
      </p:grpSp>
      <p:sp>
        <p:nvSpPr>
          <p:cNvPr id="120" name="Google Shape;120;p16"/>
          <p:cNvSpPr txBox="1"/>
          <p:nvPr/>
        </p:nvSpPr>
        <p:spPr>
          <a:xfrm>
            <a:off x="1098725" y="1284850"/>
            <a:ext cx="3412500" cy="49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944A1"/>
                </a:solidFill>
                <a:latin typeface="Lato"/>
                <a:ea typeface="Lato"/>
                <a:cs typeface="Lato"/>
                <a:sym typeface="Lato"/>
              </a:rPr>
              <a:t>Single Nucleus RNAseq</a:t>
            </a:r>
            <a:endParaRPr b="1">
              <a:solidFill>
                <a:srgbClr val="0944A1"/>
              </a:solidFill>
              <a:latin typeface="Lato"/>
              <a:ea typeface="Lato"/>
              <a:cs typeface="Lato"/>
              <a:sym typeface="Lato"/>
            </a:endParaRPr>
          </a:p>
        </p:txBody>
      </p:sp>
      <p:grpSp>
        <p:nvGrpSpPr>
          <p:cNvPr id="121" name="Google Shape;121;p16"/>
          <p:cNvGrpSpPr/>
          <p:nvPr/>
        </p:nvGrpSpPr>
        <p:grpSpPr>
          <a:xfrm>
            <a:off x="23836" y="1779552"/>
            <a:ext cx="1225244" cy="1584405"/>
            <a:chOff x="4511544" y="2306625"/>
            <a:chExt cx="1418435" cy="1584405"/>
          </a:xfrm>
        </p:grpSpPr>
        <p:sp>
          <p:nvSpPr>
            <p:cNvPr id="122" name="Google Shape;122;p16"/>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 name="Google Shape;123;p16"/>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p:nvPr/>
          </p:nvSpPr>
          <p:spPr>
            <a:xfrm>
              <a:off x="4511879" y="2696823"/>
              <a:ext cx="1418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Tissue Sectioning</a:t>
              </a:r>
              <a:endParaRPr sz="1000" b="1">
                <a:solidFill>
                  <a:srgbClr val="858585"/>
                </a:solidFill>
                <a:latin typeface="Roboto"/>
                <a:ea typeface="Roboto"/>
                <a:cs typeface="Roboto"/>
                <a:sym typeface="Roboto"/>
              </a:endParaRPr>
            </a:p>
          </p:txBody>
        </p:sp>
        <p:sp>
          <p:nvSpPr>
            <p:cNvPr id="125" name="Google Shape;125;p16"/>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A micrometer section of tissue is withdrawn from the sample</a:t>
              </a:r>
              <a:endParaRPr sz="800">
                <a:solidFill>
                  <a:srgbClr val="858585"/>
                </a:solidFill>
                <a:latin typeface="Roboto"/>
                <a:ea typeface="Roboto"/>
                <a:cs typeface="Roboto"/>
                <a:sym typeface="Roboto"/>
              </a:endParaRPr>
            </a:p>
          </p:txBody>
        </p:sp>
      </p:grpSp>
      <p:sp>
        <p:nvSpPr>
          <p:cNvPr id="126" name="Google Shape;126;p16"/>
          <p:cNvSpPr txBox="1"/>
          <p:nvPr/>
        </p:nvSpPr>
        <p:spPr>
          <a:xfrm>
            <a:off x="7738713" y="2748650"/>
            <a:ext cx="1831800" cy="7374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3’ -only</a:t>
            </a:r>
            <a:endParaRPr sz="800">
              <a:solidFill>
                <a:srgbClr val="858585"/>
              </a:solidFill>
              <a:latin typeface="Roboto"/>
              <a:ea typeface="Roboto"/>
              <a:cs typeface="Roboto"/>
              <a:sym typeface="Roboto"/>
            </a:endParaRPr>
          </a:p>
          <a:p>
            <a:pPr marL="457200" lvl="0" indent="-279400" algn="l" rtl="0">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5’-only</a:t>
            </a:r>
            <a:endParaRPr sz="800">
              <a:solidFill>
                <a:srgbClr val="858585"/>
              </a:solidFill>
              <a:latin typeface="Roboto"/>
              <a:ea typeface="Roboto"/>
              <a:cs typeface="Roboto"/>
              <a:sym typeface="Roboto"/>
            </a:endParaRPr>
          </a:p>
          <a:p>
            <a:pPr marL="457200" lvl="0" indent="-279400" algn="l" rtl="0">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Full-length </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transcripts</a:t>
            </a:r>
            <a:br>
              <a:rPr lang="en" sz="800">
                <a:solidFill>
                  <a:srgbClr val="858585"/>
                </a:solidFill>
                <a:latin typeface="Roboto"/>
                <a:ea typeface="Roboto"/>
                <a:cs typeface="Roboto"/>
                <a:sym typeface="Roboto"/>
              </a:rPr>
            </a:br>
            <a:br>
              <a:rPr lang="en" sz="800">
                <a:solidFill>
                  <a:srgbClr val="858585"/>
                </a:solidFill>
                <a:latin typeface="Roboto"/>
                <a:ea typeface="Roboto"/>
                <a:cs typeface="Roboto"/>
                <a:sym typeface="Roboto"/>
              </a:rPr>
            </a:br>
            <a:endParaRPr sz="800">
              <a:solidFill>
                <a:srgbClr val="858585"/>
              </a:solidFill>
              <a:latin typeface="Roboto"/>
              <a:ea typeface="Roboto"/>
              <a:cs typeface="Roboto"/>
              <a:sym typeface="Roboto"/>
            </a:endParaRPr>
          </a:p>
        </p:txBody>
      </p:sp>
      <p:sp>
        <p:nvSpPr>
          <p:cNvPr id="127" name="Google Shape;127;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17"/>
          <p:cNvGrpSpPr/>
          <p:nvPr/>
        </p:nvGrpSpPr>
        <p:grpSpPr>
          <a:xfrm>
            <a:off x="5243583" y="1224275"/>
            <a:ext cx="1581025" cy="3124648"/>
            <a:chOff x="3704863" y="761575"/>
            <a:chExt cx="1581025" cy="3124648"/>
          </a:xfrm>
        </p:grpSpPr>
        <p:pic>
          <p:nvPicPr>
            <p:cNvPr id="133" name="Google Shape;133;p17"/>
            <p:cNvPicPr preferRelativeResize="0"/>
            <p:nvPr/>
          </p:nvPicPr>
          <p:blipFill rotWithShape="1">
            <a:blip r:embed="rId3">
              <a:alphaModFix/>
            </a:blip>
            <a:srcRect l="1677" t="46695" r="46560"/>
            <a:stretch/>
          </p:blipFill>
          <p:spPr>
            <a:xfrm>
              <a:off x="3704863" y="1204974"/>
              <a:ext cx="1581025" cy="2681249"/>
            </a:xfrm>
            <a:prstGeom prst="rect">
              <a:avLst/>
            </a:prstGeom>
            <a:noFill/>
            <a:ln w="9525" cap="flat" cmpd="sng">
              <a:solidFill>
                <a:srgbClr val="000000"/>
              </a:solidFill>
              <a:prstDash val="solid"/>
              <a:round/>
              <a:headEnd type="none" w="sm" len="sm"/>
              <a:tailEnd type="none" w="sm" len="sm"/>
            </a:ln>
          </p:spPr>
        </p:pic>
        <p:sp>
          <p:nvSpPr>
            <p:cNvPr id="134" name="Google Shape;134;p17"/>
            <p:cNvSpPr txBox="1"/>
            <p:nvPr/>
          </p:nvSpPr>
          <p:spPr>
            <a:xfrm>
              <a:off x="3704876" y="761575"/>
              <a:ext cx="15810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Microfluidics</a:t>
              </a:r>
              <a:endParaRPr b="1">
                <a:solidFill>
                  <a:schemeClr val="lt1"/>
                </a:solidFill>
                <a:latin typeface="Lato"/>
                <a:ea typeface="Lato"/>
                <a:cs typeface="Lato"/>
                <a:sym typeface="Lato"/>
              </a:endParaRPr>
            </a:p>
          </p:txBody>
        </p:sp>
      </p:grpSp>
      <p:grpSp>
        <p:nvGrpSpPr>
          <p:cNvPr id="135" name="Google Shape;135;p17"/>
          <p:cNvGrpSpPr/>
          <p:nvPr/>
        </p:nvGrpSpPr>
        <p:grpSpPr>
          <a:xfrm>
            <a:off x="2870056" y="1224275"/>
            <a:ext cx="1683012" cy="2343651"/>
            <a:chOff x="1924288" y="761575"/>
            <a:chExt cx="1683012" cy="2343651"/>
          </a:xfrm>
        </p:grpSpPr>
        <p:pic>
          <p:nvPicPr>
            <p:cNvPr id="136" name="Google Shape;136;p17"/>
            <p:cNvPicPr preferRelativeResize="0"/>
            <p:nvPr/>
          </p:nvPicPr>
          <p:blipFill rotWithShape="1">
            <a:blip r:embed="rId3">
              <a:alphaModFix/>
            </a:blip>
            <a:srcRect l="59257" t="7990" r="-1377" b="63130"/>
            <a:stretch/>
          </p:blipFill>
          <p:spPr>
            <a:xfrm>
              <a:off x="1924288" y="1204975"/>
              <a:ext cx="1683000" cy="1900250"/>
            </a:xfrm>
            <a:prstGeom prst="rect">
              <a:avLst/>
            </a:prstGeom>
            <a:noFill/>
            <a:ln w="9525" cap="flat" cmpd="sng">
              <a:solidFill>
                <a:srgbClr val="000000"/>
              </a:solidFill>
              <a:prstDash val="solid"/>
              <a:round/>
              <a:headEnd type="none" w="sm" len="sm"/>
              <a:tailEnd type="none" w="sm" len="sm"/>
            </a:ln>
          </p:spPr>
        </p:pic>
        <p:sp>
          <p:nvSpPr>
            <p:cNvPr id="137" name="Google Shape;137;p17"/>
            <p:cNvSpPr txBox="1"/>
            <p:nvPr/>
          </p:nvSpPr>
          <p:spPr>
            <a:xfrm>
              <a:off x="1924300" y="761575"/>
              <a:ext cx="16830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Optofluidics</a:t>
              </a:r>
              <a:endParaRPr b="1">
                <a:solidFill>
                  <a:schemeClr val="lt1"/>
                </a:solidFill>
                <a:latin typeface="Lato"/>
                <a:ea typeface="Lato"/>
                <a:cs typeface="Lato"/>
                <a:sym typeface="Lato"/>
              </a:endParaRPr>
            </a:p>
          </p:txBody>
        </p:sp>
      </p:grpSp>
      <p:grpSp>
        <p:nvGrpSpPr>
          <p:cNvPr id="138" name="Google Shape;138;p17"/>
          <p:cNvGrpSpPr/>
          <p:nvPr/>
        </p:nvGrpSpPr>
        <p:grpSpPr>
          <a:xfrm>
            <a:off x="7515123" y="1224275"/>
            <a:ext cx="1187554" cy="3160426"/>
            <a:chOff x="5383475" y="809925"/>
            <a:chExt cx="1187554" cy="3160426"/>
          </a:xfrm>
        </p:grpSpPr>
        <p:pic>
          <p:nvPicPr>
            <p:cNvPr id="139" name="Google Shape;139;p17"/>
            <p:cNvPicPr preferRelativeResize="0"/>
            <p:nvPr/>
          </p:nvPicPr>
          <p:blipFill rotWithShape="1">
            <a:blip r:embed="rId3">
              <a:alphaModFix/>
            </a:blip>
            <a:srcRect l="59737" t="45983" r="1384"/>
            <a:stretch/>
          </p:blipFill>
          <p:spPr>
            <a:xfrm>
              <a:off x="5383475" y="1253325"/>
              <a:ext cx="1187475" cy="2717026"/>
            </a:xfrm>
            <a:prstGeom prst="rect">
              <a:avLst/>
            </a:prstGeom>
            <a:noFill/>
            <a:ln w="9525" cap="flat" cmpd="sng">
              <a:solidFill>
                <a:srgbClr val="000000"/>
              </a:solidFill>
              <a:prstDash val="solid"/>
              <a:round/>
              <a:headEnd type="none" w="sm" len="sm"/>
              <a:tailEnd type="none" w="sm" len="sm"/>
            </a:ln>
          </p:spPr>
        </p:pic>
        <p:sp>
          <p:nvSpPr>
            <p:cNvPr id="140" name="Google Shape;140;p17"/>
            <p:cNvSpPr txBox="1"/>
            <p:nvPr/>
          </p:nvSpPr>
          <p:spPr>
            <a:xfrm>
              <a:off x="5383629" y="809925"/>
              <a:ext cx="11874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LCM</a:t>
              </a:r>
              <a:endParaRPr b="1">
                <a:solidFill>
                  <a:schemeClr val="lt1"/>
                </a:solidFill>
                <a:latin typeface="Lato"/>
                <a:ea typeface="Lato"/>
                <a:cs typeface="Lato"/>
                <a:sym typeface="Lato"/>
              </a:endParaRPr>
            </a:p>
          </p:txBody>
        </p:sp>
      </p:grpSp>
      <p:grpSp>
        <p:nvGrpSpPr>
          <p:cNvPr id="141" name="Google Shape;141;p17"/>
          <p:cNvGrpSpPr/>
          <p:nvPr/>
        </p:nvGrpSpPr>
        <p:grpSpPr>
          <a:xfrm>
            <a:off x="441323" y="1224275"/>
            <a:ext cx="1738217" cy="2295300"/>
            <a:chOff x="62275" y="809925"/>
            <a:chExt cx="1738217" cy="2295300"/>
          </a:xfrm>
        </p:grpSpPr>
        <p:pic>
          <p:nvPicPr>
            <p:cNvPr id="142" name="Google Shape;142;p17"/>
            <p:cNvPicPr preferRelativeResize="0"/>
            <p:nvPr/>
          </p:nvPicPr>
          <p:blipFill rotWithShape="1">
            <a:blip r:embed="rId3">
              <a:alphaModFix/>
            </a:blip>
            <a:srcRect l="3760" t="6126" r="49932" b="63132"/>
            <a:stretch/>
          </p:blipFill>
          <p:spPr>
            <a:xfrm>
              <a:off x="62275" y="1204975"/>
              <a:ext cx="1738201" cy="1900250"/>
            </a:xfrm>
            <a:prstGeom prst="rect">
              <a:avLst/>
            </a:prstGeom>
            <a:noFill/>
            <a:ln w="9525" cap="flat" cmpd="sng">
              <a:solidFill>
                <a:srgbClr val="000000"/>
              </a:solidFill>
              <a:prstDash val="solid"/>
              <a:round/>
              <a:headEnd type="none" w="sm" len="sm"/>
              <a:tailEnd type="none" w="sm" len="sm"/>
            </a:ln>
          </p:spPr>
        </p:pic>
        <p:sp>
          <p:nvSpPr>
            <p:cNvPr id="143" name="Google Shape;143;p17"/>
            <p:cNvSpPr txBox="1"/>
            <p:nvPr/>
          </p:nvSpPr>
          <p:spPr>
            <a:xfrm>
              <a:off x="62292" y="809925"/>
              <a:ext cx="1738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FACS</a:t>
              </a:r>
              <a:endParaRPr b="1">
                <a:solidFill>
                  <a:schemeClr val="lt1"/>
                </a:solidFill>
                <a:latin typeface="Lato"/>
                <a:ea typeface="Lato"/>
                <a:cs typeface="Lato"/>
                <a:sym typeface="Lato"/>
              </a:endParaRPr>
            </a:p>
          </p:txBody>
        </p:sp>
      </p:grpSp>
      <p:grpSp>
        <p:nvGrpSpPr>
          <p:cNvPr id="144" name="Google Shape;144;p17"/>
          <p:cNvGrpSpPr/>
          <p:nvPr/>
        </p:nvGrpSpPr>
        <p:grpSpPr>
          <a:xfrm>
            <a:off x="62281" y="149541"/>
            <a:ext cx="2409965" cy="836600"/>
            <a:chOff x="3160258" y="2306625"/>
            <a:chExt cx="1540800" cy="836600"/>
          </a:xfrm>
        </p:grpSpPr>
        <p:sp>
          <p:nvSpPr>
            <p:cNvPr id="145" name="Google Shape;145;p17"/>
            <p:cNvSpPr/>
            <p:nvPr/>
          </p:nvSpPr>
          <p:spPr>
            <a:xfrm flipH="1">
              <a:off x="3214118" y="2306625"/>
              <a:ext cx="1418100" cy="143400"/>
            </a:xfrm>
            <a:prstGeom prst="parallelogram">
              <a:avLst>
                <a:gd name="adj" fmla="val 96952"/>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 name="Google Shape;146;p17"/>
            <p:cNvSpPr/>
            <p:nvPr/>
          </p:nvSpPr>
          <p:spPr>
            <a:xfrm>
              <a:off x="3214352" y="2460450"/>
              <a:ext cx="14181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txBox="1"/>
            <p:nvPr/>
          </p:nvSpPr>
          <p:spPr>
            <a:xfrm>
              <a:off x="3160258" y="2696825"/>
              <a:ext cx="15408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rgbClr val="0C58D3"/>
                  </a:solidFill>
                  <a:latin typeface="Roboto"/>
                  <a:ea typeface="Roboto"/>
                  <a:cs typeface="Roboto"/>
                  <a:sym typeface="Roboto"/>
                </a:rPr>
                <a:t>Single Cell Isolation</a:t>
              </a:r>
              <a:endParaRPr sz="1800" b="1">
                <a:solidFill>
                  <a:srgbClr val="0C58D3"/>
                </a:solidFill>
                <a:latin typeface="Roboto"/>
                <a:ea typeface="Roboto"/>
                <a:cs typeface="Roboto"/>
                <a:sym typeface="Roboto"/>
              </a:endParaRPr>
            </a:p>
          </p:txBody>
        </p:sp>
      </p:grpSp>
      <p:sp>
        <p:nvSpPr>
          <p:cNvPr id="148" name="Google Shape;148;p17"/>
          <p:cNvSpPr txBox="1"/>
          <p:nvPr/>
        </p:nvSpPr>
        <p:spPr>
          <a:xfrm>
            <a:off x="0" y="4896550"/>
            <a:ext cx="9144000" cy="246900"/>
          </a:xfrm>
          <a:prstGeom prst="rect">
            <a:avLst/>
          </a:prstGeom>
          <a:noFill/>
          <a:ln>
            <a:noFill/>
          </a:ln>
        </p:spPr>
        <p:txBody>
          <a:bodyPr spcFirstLastPara="1" wrap="square" lIns="91425" tIns="91425" rIns="91425" bIns="91425" anchor="t"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Saliba, AE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2014. </a:t>
            </a:r>
            <a:r>
              <a:rPr lang="en" sz="700" i="1">
                <a:solidFill>
                  <a:srgbClr val="999999"/>
                </a:solidFill>
                <a:latin typeface="Lato"/>
                <a:ea typeface="Lato"/>
                <a:cs typeface="Lato"/>
                <a:sym typeface="Lato"/>
              </a:rPr>
              <a:t> </a:t>
            </a:r>
            <a:r>
              <a:rPr lang="en" sz="700">
                <a:solidFill>
                  <a:srgbClr val="999999"/>
                </a:solidFill>
                <a:latin typeface="Lato"/>
                <a:ea typeface="Lato"/>
                <a:cs typeface="Lato"/>
                <a:sym typeface="Lato"/>
              </a:rPr>
              <a:t>Single-cell RNA-seq: advances and future challenges.  </a:t>
            </a:r>
            <a:r>
              <a:rPr lang="en" sz="700" i="1">
                <a:solidFill>
                  <a:srgbClr val="999999"/>
                </a:solidFill>
                <a:latin typeface="Lato"/>
                <a:ea typeface="Lato"/>
                <a:cs typeface="Lato"/>
                <a:sym typeface="Lato"/>
              </a:rPr>
              <a:t>Nucleic Acid Res </a:t>
            </a:r>
            <a:r>
              <a:rPr lang="en" sz="700" b="1">
                <a:solidFill>
                  <a:srgbClr val="999999"/>
                </a:solidFill>
                <a:latin typeface="Lato"/>
                <a:ea typeface="Lato"/>
                <a:cs typeface="Lato"/>
                <a:sym typeface="Lato"/>
              </a:rPr>
              <a:t> 42</a:t>
            </a:r>
            <a:r>
              <a:rPr lang="en" sz="700">
                <a:solidFill>
                  <a:srgbClr val="999999"/>
                </a:solidFill>
                <a:latin typeface="Lato"/>
                <a:ea typeface="Lato"/>
                <a:cs typeface="Lato"/>
                <a:sym typeface="Lato"/>
              </a:rPr>
              <a:t>(14):8845-8860. DOI: 10.1093/nar/gku555</a:t>
            </a:r>
            <a:endParaRPr sz="700">
              <a:solidFill>
                <a:srgbClr val="999999"/>
              </a:solidFill>
              <a:latin typeface="Lato"/>
              <a:ea typeface="Lato"/>
              <a:cs typeface="Lato"/>
              <a:sym typeface="Lato"/>
            </a:endParaRPr>
          </a:p>
          <a:p>
            <a:pPr marL="457200" lvl="0" indent="0" algn="l" rtl="0">
              <a:spcBef>
                <a:spcPts val="0"/>
              </a:spcBef>
              <a:spcAft>
                <a:spcPts val="0"/>
              </a:spcAft>
              <a:buNone/>
            </a:pPr>
            <a:endParaRPr sz="700">
              <a:solidFill>
                <a:srgbClr val="999999"/>
              </a:solidFill>
              <a:latin typeface="Lato"/>
              <a:ea typeface="Lato"/>
              <a:cs typeface="Lato"/>
              <a:sym typeface="Lato"/>
            </a:endParaRPr>
          </a:p>
        </p:txBody>
      </p:sp>
      <p:sp>
        <p:nvSpPr>
          <p:cNvPr id="149" name="Google Shape;149;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a:latin typeface="Lato"/>
                <a:ea typeface="Lato"/>
                <a:cs typeface="Lato"/>
                <a:sym typeface="Lato"/>
              </a:rPr>
              <a:t>scRNAseq requires viable, intact cells (not f</a:t>
            </a:r>
            <a:r>
              <a:rPr lang="en" sz="1600"/>
              <a:t>rozen) </a:t>
            </a:r>
            <a:r>
              <a:rPr lang="en" sz="1600">
                <a:latin typeface="Lato"/>
                <a:ea typeface="Lato"/>
                <a:cs typeface="Lato"/>
                <a:sym typeface="Lato"/>
              </a:rPr>
              <a:t>for sequencing</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en" sz="1600">
                <a:latin typeface="Lato"/>
                <a:ea typeface="Lato"/>
                <a:cs typeface="Lato"/>
                <a:sym typeface="Lato"/>
              </a:rPr>
              <a:t>Harsh tissue dissociation can disrupt</a:t>
            </a:r>
            <a:r>
              <a:rPr lang="en" sz="1600"/>
              <a:t> sensitive cell types</a:t>
            </a:r>
            <a:r>
              <a:rPr lang="en" sz="1600">
                <a:latin typeface="Lato"/>
                <a:ea typeface="Lato"/>
                <a:cs typeface="Lato"/>
                <a:sym typeface="Lato"/>
              </a:rPr>
              <a:t>, limiting interpretability</a:t>
            </a:r>
            <a:endParaRPr sz="1600">
              <a:latin typeface="Lato"/>
              <a:ea typeface="Lato"/>
              <a:cs typeface="Lato"/>
              <a:sym typeface="Lato"/>
            </a:endParaRPr>
          </a:p>
          <a:p>
            <a:pPr marL="0" lvl="0" indent="0" algn="l" rtl="0">
              <a:spcBef>
                <a:spcPts val="1600"/>
              </a:spcBef>
              <a:spcAft>
                <a:spcPts val="0"/>
              </a:spcAft>
              <a:buNone/>
            </a:pPr>
            <a:r>
              <a:rPr lang="en" sz="1600">
                <a:latin typeface="Lato"/>
                <a:ea typeface="Lato"/>
                <a:cs typeface="Lato"/>
                <a:sym typeface="Lato"/>
              </a:rPr>
              <a:t>An alternative: single </a:t>
            </a:r>
            <a:r>
              <a:rPr lang="en" sz="1600" b="1">
                <a:solidFill>
                  <a:srgbClr val="0944A1"/>
                </a:solidFill>
                <a:latin typeface="Lato"/>
                <a:ea typeface="Lato"/>
                <a:cs typeface="Lato"/>
                <a:sym typeface="Lato"/>
              </a:rPr>
              <a:t>nucleus </a:t>
            </a:r>
            <a:r>
              <a:rPr lang="en" sz="1600">
                <a:latin typeface="Lato"/>
                <a:ea typeface="Lato"/>
                <a:cs typeface="Lato"/>
                <a:sym typeface="Lato"/>
              </a:rPr>
              <a:t>RNAseq</a:t>
            </a:r>
            <a:endParaRPr sz="1600">
              <a:latin typeface="Lato"/>
              <a:ea typeface="Lato"/>
              <a:cs typeface="Lato"/>
              <a:sym typeface="Lato"/>
            </a:endParaRPr>
          </a:p>
          <a:p>
            <a:pPr marL="0" lvl="0" indent="0" algn="l" rtl="0">
              <a:spcBef>
                <a:spcPts val="1600"/>
              </a:spcBef>
              <a:spcAft>
                <a:spcPts val="1600"/>
              </a:spcAft>
              <a:buNone/>
            </a:pPr>
            <a:endParaRPr sz="1600" baseline="30000">
              <a:latin typeface="Lato"/>
              <a:ea typeface="Lato"/>
              <a:cs typeface="Lato"/>
              <a:sym typeface="Lato"/>
            </a:endParaRPr>
          </a:p>
        </p:txBody>
      </p:sp>
      <p:pic>
        <p:nvPicPr>
          <p:cNvPr id="155" name="Google Shape;155;p18"/>
          <p:cNvPicPr preferRelativeResize="0"/>
          <p:nvPr/>
        </p:nvPicPr>
        <p:blipFill rotWithShape="1">
          <a:blip r:embed="rId3">
            <a:alphaModFix/>
          </a:blip>
          <a:srcRect l="23885" t="33719" r="48136" b="39162"/>
          <a:stretch/>
        </p:blipFill>
        <p:spPr>
          <a:xfrm>
            <a:off x="4202575" y="1906788"/>
            <a:ext cx="3498950" cy="1907774"/>
          </a:xfrm>
          <a:prstGeom prst="rect">
            <a:avLst/>
          </a:prstGeom>
          <a:noFill/>
          <a:ln w="9525" cap="flat" cmpd="sng">
            <a:solidFill>
              <a:srgbClr val="000000"/>
            </a:solidFill>
            <a:prstDash val="solid"/>
            <a:round/>
            <a:headEnd type="none" w="sm" len="sm"/>
            <a:tailEnd type="none" w="sm" len="sm"/>
          </a:ln>
        </p:spPr>
      </p:pic>
      <p:sp>
        <p:nvSpPr>
          <p:cNvPr id="156" name="Google Shape;15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Nucleus RNAseq (snRNAseq)</a:t>
            </a:r>
            <a:endParaRPr/>
          </a:p>
        </p:txBody>
      </p:sp>
      <p:sp>
        <p:nvSpPr>
          <p:cNvPr id="157" name="Google Shape;157;p18"/>
          <p:cNvSpPr txBox="1"/>
          <p:nvPr/>
        </p:nvSpPr>
        <p:spPr>
          <a:xfrm>
            <a:off x="311700" y="2503550"/>
            <a:ext cx="3527100" cy="1457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a:solidFill>
                  <a:schemeClr val="lt1"/>
                </a:solidFill>
                <a:latin typeface="Lato"/>
                <a:ea typeface="Lato"/>
                <a:cs typeface="Lato"/>
                <a:sym typeface="Lato"/>
              </a:rPr>
              <a:t>scRNAseq and snRNAseq have been found to have high concordance in expression of cell-specific markers and functions, but with less reported cell bias than scRNAseq</a:t>
            </a:r>
            <a:r>
              <a:rPr lang="en" sz="1600" baseline="30000">
                <a:solidFill>
                  <a:schemeClr val="lt1"/>
                </a:solidFill>
                <a:latin typeface="Lato"/>
                <a:ea typeface="Lato"/>
                <a:cs typeface="Lato"/>
                <a:sym typeface="Lato"/>
              </a:rPr>
              <a:t>1, 2, 3</a:t>
            </a:r>
            <a:r>
              <a:rPr lang="en" sz="1600">
                <a:solidFill>
                  <a:schemeClr val="lt1"/>
                </a:solidFill>
                <a:latin typeface="Lato"/>
                <a:ea typeface="Lato"/>
                <a:cs typeface="Lato"/>
                <a:sym typeface="Lato"/>
              </a:rPr>
              <a:t>.</a:t>
            </a:r>
            <a:endParaRPr sz="1600">
              <a:solidFill>
                <a:schemeClr val="lt1"/>
              </a:solidFill>
              <a:latin typeface="Lato"/>
              <a:ea typeface="Lato"/>
              <a:cs typeface="Lato"/>
              <a:sym typeface="Lato"/>
            </a:endParaRPr>
          </a:p>
          <a:p>
            <a:pPr marL="0" lvl="0" indent="0" algn="just" rtl="0">
              <a:lnSpc>
                <a:spcPct val="115000"/>
              </a:lnSpc>
              <a:spcBef>
                <a:spcPts val="1600"/>
              </a:spcBef>
              <a:spcAft>
                <a:spcPts val="0"/>
              </a:spcAft>
              <a:buNone/>
            </a:pPr>
            <a:endParaRPr sz="1600">
              <a:solidFill>
                <a:schemeClr val="lt1"/>
              </a:solidFill>
              <a:latin typeface="Lato"/>
              <a:ea typeface="Lato"/>
              <a:cs typeface="Lato"/>
              <a:sym typeface="Lato"/>
            </a:endParaRPr>
          </a:p>
          <a:p>
            <a:pPr marL="0" lvl="0" indent="0" algn="just" rtl="0">
              <a:lnSpc>
                <a:spcPct val="115000"/>
              </a:lnSpc>
              <a:spcBef>
                <a:spcPts val="1600"/>
              </a:spcBef>
              <a:spcAft>
                <a:spcPts val="0"/>
              </a:spcAft>
              <a:buNone/>
            </a:pPr>
            <a:endParaRPr sz="1600">
              <a:solidFill>
                <a:schemeClr val="lt1"/>
              </a:solidFill>
              <a:latin typeface="Lato"/>
              <a:ea typeface="Lato"/>
              <a:cs typeface="Lato"/>
              <a:sym typeface="Lato"/>
            </a:endParaRPr>
          </a:p>
          <a:p>
            <a:pPr marL="0" lvl="0" indent="0" algn="just" rtl="0">
              <a:lnSpc>
                <a:spcPct val="115000"/>
              </a:lnSpc>
              <a:spcBef>
                <a:spcPts val="1600"/>
              </a:spcBef>
              <a:spcAft>
                <a:spcPts val="1600"/>
              </a:spcAft>
              <a:buNone/>
            </a:pPr>
            <a:endParaRPr sz="1600">
              <a:solidFill>
                <a:schemeClr val="lt1"/>
              </a:solidFill>
              <a:latin typeface="Lato"/>
              <a:ea typeface="Lato"/>
              <a:cs typeface="Lato"/>
              <a:sym typeface="Lato"/>
            </a:endParaRPr>
          </a:p>
        </p:txBody>
      </p:sp>
      <p:sp>
        <p:nvSpPr>
          <p:cNvPr id="158" name="Google Shape;158;p18"/>
          <p:cNvSpPr txBox="1"/>
          <p:nvPr/>
        </p:nvSpPr>
        <p:spPr>
          <a:xfrm>
            <a:off x="0" y="4649425"/>
            <a:ext cx="9144000" cy="494100"/>
          </a:xfrm>
          <a:prstGeom prst="rect">
            <a:avLst/>
          </a:prstGeom>
          <a:noFill/>
          <a:ln>
            <a:noFill/>
          </a:ln>
        </p:spPr>
        <p:txBody>
          <a:bodyPr spcFirstLastPara="1" wrap="square" lIns="91425" tIns="91425" rIns="91425" bIns="91425" anchor="t"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Lake, BB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2017. A comparative strategy for single-nucleus and single-cell transcriptomes confirms accuracy in predicted cell-type expression from nuclear RNA.  </a:t>
            </a:r>
            <a:r>
              <a:rPr lang="en" sz="700" i="1">
                <a:solidFill>
                  <a:srgbClr val="999999"/>
                </a:solidFill>
                <a:latin typeface="Lato"/>
                <a:ea typeface="Lato"/>
                <a:cs typeface="Lato"/>
                <a:sym typeface="Lato"/>
              </a:rPr>
              <a:t>Sci Rep </a:t>
            </a:r>
            <a:r>
              <a:rPr lang="en" sz="700">
                <a:solidFill>
                  <a:srgbClr val="999999"/>
                </a:solidFill>
                <a:latin typeface="Lato"/>
                <a:ea typeface="Lato"/>
                <a:cs typeface="Lato"/>
                <a:sym typeface="Lato"/>
              </a:rPr>
              <a:t>DOI:10.1038/s41598-017-04426-w</a:t>
            </a:r>
            <a:endParaRPr sz="700">
              <a:solidFill>
                <a:srgbClr val="999999"/>
              </a:solidFill>
              <a:latin typeface="Lato"/>
              <a:ea typeface="Lato"/>
              <a:cs typeface="Lato"/>
              <a:sym typeface="Lato"/>
            </a:endParaRPr>
          </a:p>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Single-nucleus RNA-seq of differentiating human myoblasts reveals the extent of fate heterogeneity</a:t>
            </a:r>
            <a:endParaRPr sz="700">
              <a:solidFill>
                <a:srgbClr val="999999"/>
              </a:solidFill>
              <a:latin typeface="Lato"/>
              <a:ea typeface="Lato"/>
              <a:cs typeface="Lato"/>
              <a:sym typeface="Lato"/>
            </a:endParaRPr>
          </a:p>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Comparative analysis of kidney organoid and adult human kidney single cell and single nucleus transcriptomes</a:t>
            </a:r>
            <a:endParaRPr sz="700">
              <a:solidFill>
                <a:srgbClr val="999999"/>
              </a:solidFill>
              <a:latin typeface="Lato"/>
              <a:ea typeface="Lato"/>
              <a:cs typeface="Lato"/>
              <a:sym typeface="Lato"/>
            </a:endParaRPr>
          </a:p>
        </p:txBody>
      </p:sp>
      <p:sp>
        <p:nvSpPr>
          <p:cNvPr id="159" name="Google Shape;159;p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19"/>
          <p:cNvGrpSpPr/>
          <p:nvPr/>
        </p:nvGrpSpPr>
        <p:grpSpPr>
          <a:xfrm>
            <a:off x="64030" y="146340"/>
            <a:ext cx="1991199" cy="836605"/>
            <a:chOff x="3214118" y="2306625"/>
            <a:chExt cx="1418334" cy="836605"/>
          </a:xfrm>
        </p:grpSpPr>
        <p:sp>
          <p:nvSpPr>
            <p:cNvPr id="165" name="Google Shape;165;p19"/>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 name="Google Shape;166;p19"/>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rgbClr val="858585"/>
                  </a:solidFill>
                  <a:latin typeface="Roboto"/>
                  <a:ea typeface="Roboto"/>
                  <a:cs typeface="Roboto"/>
                  <a:sym typeface="Roboto"/>
                </a:rPr>
                <a:t>Library Prep</a:t>
              </a:r>
              <a:endParaRPr sz="1800" b="1">
                <a:solidFill>
                  <a:srgbClr val="858585"/>
                </a:solidFill>
                <a:latin typeface="Roboto"/>
                <a:ea typeface="Roboto"/>
                <a:cs typeface="Roboto"/>
                <a:sym typeface="Roboto"/>
              </a:endParaRPr>
            </a:p>
          </p:txBody>
        </p:sp>
      </p:grpSp>
      <p:grpSp>
        <p:nvGrpSpPr>
          <p:cNvPr id="168" name="Google Shape;168;p19"/>
          <p:cNvGrpSpPr/>
          <p:nvPr/>
        </p:nvGrpSpPr>
        <p:grpSpPr>
          <a:xfrm>
            <a:off x="1961686" y="146340"/>
            <a:ext cx="1991199" cy="836605"/>
            <a:chOff x="4511544" y="2306625"/>
            <a:chExt cx="1418334" cy="836605"/>
          </a:xfrm>
        </p:grpSpPr>
        <p:sp>
          <p:nvSpPr>
            <p:cNvPr id="169" name="Google Shape;169;p19"/>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 name="Google Shape;170;p19"/>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rgbClr val="858585"/>
                  </a:solidFill>
                  <a:latin typeface="Roboto"/>
                  <a:ea typeface="Roboto"/>
                  <a:cs typeface="Roboto"/>
                  <a:sym typeface="Roboto"/>
                </a:rPr>
                <a:t>Sequencing</a:t>
              </a:r>
              <a:endParaRPr sz="1800" b="1">
                <a:solidFill>
                  <a:srgbClr val="858585"/>
                </a:solidFill>
                <a:latin typeface="Roboto"/>
                <a:ea typeface="Roboto"/>
                <a:cs typeface="Roboto"/>
                <a:sym typeface="Roboto"/>
              </a:endParaRPr>
            </a:p>
          </p:txBody>
        </p:sp>
      </p:grpSp>
      <p:sp>
        <p:nvSpPr>
          <p:cNvPr id="172" name="Google Shape;172;p19"/>
          <p:cNvSpPr txBox="1"/>
          <p:nvPr/>
        </p:nvSpPr>
        <p:spPr>
          <a:xfrm>
            <a:off x="4038600" y="63650"/>
            <a:ext cx="2343300" cy="8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Oswald"/>
                <a:ea typeface="Oswald"/>
                <a:cs typeface="Oswald"/>
                <a:sym typeface="Oswald"/>
              </a:rPr>
              <a:t>Bioinformatics</a:t>
            </a:r>
            <a:endParaRPr sz="3000">
              <a:solidFill>
                <a:schemeClr val="lt1"/>
              </a:solidFill>
              <a:latin typeface="Oswald"/>
              <a:ea typeface="Oswald"/>
              <a:cs typeface="Oswald"/>
              <a:sym typeface="Oswald"/>
            </a:endParaRPr>
          </a:p>
        </p:txBody>
      </p:sp>
      <p:sp>
        <p:nvSpPr>
          <p:cNvPr id="173" name="Google Shape;173;p19"/>
          <p:cNvSpPr txBox="1">
            <a:spLocks noGrp="1"/>
          </p:cNvSpPr>
          <p:nvPr>
            <p:ph type="body" idx="1"/>
          </p:nvPr>
        </p:nvSpPr>
        <p:spPr>
          <a:xfrm>
            <a:off x="359525" y="1140525"/>
            <a:ext cx="8520600" cy="30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After sequencing, scRNAseq data processing can include:</a:t>
            </a:r>
            <a:endParaRPr sz="1600"/>
          </a:p>
          <a:p>
            <a:pPr marL="457200" lvl="0" indent="-330200" algn="l" rtl="0">
              <a:lnSpc>
                <a:spcPct val="150000"/>
              </a:lnSpc>
              <a:spcBef>
                <a:spcPts val="1600"/>
              </a:spcBef>
              <a:spcAft>
                <a:spcPts val="0"/>
              </a:spcAft>
              <a:buSzPts val="1600"/>
              <a:buChar char="●"/>
            </a:pPr>
            <a:r>
              <a:rPr lang="en" sz="1600"/>
              <a:t>De-multiplexing single cells by barcodes</a:t>
            </a:r>
            <a:endParaRPr sz="1600"/>
          </a:p>
          <a:p>
            <a:pPr marL="457200" lvl="0" indent="-330200" algn="l" rtl="0">
              <a:lnSpc>
                <a:spcPct val="150000"/>
              </a:lnSpc>
              <a:spcBef>
                <a:spcPts val="0"/>
              </a:spcBef>
              <a:spcAft>
                <a:spcPts val="0"/>
              </a:spcAft>
              <a:buSzPts val="1600"/>
              <a:buChar char="●"/>
            </a:pPr>
            <a:r>
              <a:rPr lang="en" sz="1600"/>
              <a:t>UMI summation and normalization</a:t>
            </a:r>
            <a:endParaRPr sz="1600"/>
          </a:p>
          <a:p>
            <a:pPr marL="457200" lvl="0" indent="-330200" algn="l" rtl="0">
              <a:lnSpc>
                <a:spcPct val="150000"/>
              </a:lnSpc>
              <a:spcBef>
                <a:spcPts val="0"/>
              </a:spcBef>
              <a:spcAft>
                <a:spcPts val="0"/>
              </a:spcAft>
              <a:buSzPts val="1600"/>
              <a:buChar char="●"/>
            </a:pPr>
            <a:r>
              <a:rPr lang="en" sz="1600"/>
              <a:t>Correcting for “drop out”</a:t>
            </a:r>
            <a:endParaRPr sz="1600"/>
          </a:p>
          <a:p>
            <a:pPr marL="457200" lvl="0" indent="-330200" algn="l" rtl="0">
              <a:lnSpc>
                <a:spcPct val="150000"/>
              </a:lnSpc>
              <a:spcBef>
                <a:spcPts val="0"/>
              </a:spcBef>
              <a:spcAft>
                <a:spcPts val="0"/>
              </a:spcAft>
              <a:buSzPts val="1600"/>
              <a:buChar char="●"/>
            </a:pPr>
            <a:r>
              <a:rPr lang="en" sz="1600"/>
              <a:t>Dimensionality reduction and feature selection </a:t>
            </a:r>
            <a:endParaRPr sz="1600"/>
          </a:p>
          <a:p>
            <a:pPr marL="457200" lvl="0" indent="-330200" algn="l" rtl="0">
              <a:lnSpc>
                <a:spcPct val="150000"/>
              </a:lnSpc>
              <a:spcBef>
                <a:spcPts val="0"/>
              </a:spcBef>
              <a:spcAft>
                <a:spcPts val="0"/>
              </a:spcAft>
              <a:buSzPts val="1600"/>
              <a:buChar char="●"/>
            </a:pPr>
            <a:r>
              <a:rPr lang="en" sz="1600"/>
              <a:t>Identify and removing cells that have been</a:t>
            </a:r>
            <a:r>
              <a:rPr lang="en" sz="1600" b="1"/>
              <a:t> compromised by preparation protocols</a:t>
            </a:r>
            <a:endParaRPr sz="1600"/>
          </a:p>
          <a:p>
            <a:pPr marL="914400" lvl="1" indent="-330200" algn="l" rtl="0">
              <a:lnSpc>
                <a:spcPct val="100000"/>
              </a:lnSpc>
              <a:spcBef>
                <a:spcPts val="0"/>
              </a:spcBef>
              <a:spcAft>
                <a:spcPts val="0"/>
              </a:spcAft>
              <a:buSzPts val="1600"/>
              <a:buChar char="○"/>
            </a:pPr>
            <a:r>
              <a:rPr lang="en" sz="1600"/>
              <a:t>By features such as expression patterns of GO terms, # of aligned reads, # exonic reads, # detected genes, # mitochondrial reads, transcriptomic variance etc.</a:t>
            </a:r>
            <a:r>
              <a:rPr lang="en" sz="1600" baseline="30000"/>
              <a:t>1</a:t>
            </a:r>
            <a:endParaRPr sz="1600" baseline="30000"/>
          </a:p>
        </p:txBody>
      </p:sp>
      <p:sp>
        <p:nvSpPr>
          <p:cNvPr id="174" name="Google Shape;174;p19"/>
          <p:cNvSpPr txBox="1"/>
          <p:nvPr/>
        </p:nvSpPr>
        <p:spPr>
          <a:xfrm>
            <a:off x="1534350" y="4304950"/>
            <a:ext cx="6075300" cy="488100"/>
          </a:xfrm>
          <a:prstGeom prst="rect">
            <a:avLst/>
          </a:prstGeom>
          <a:solidFill>
            <a:srgbClr val="E0E0E0">
              <a:alpha val="45250"/>
            </a:srgbClr>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a:latin typeface="Lato"/>
                <a:ea typeface="Lato"/>
                <a:cs typeface="Lato"/>
                <a:sym typeface="Lato"/>
              </a:rPr>
              <a:t>Are some cell types more likely to be compromised than others?</a:t>
            </a:r>
            <a:endParaRPr sz="1600">
              <a:latin typeface="Lato"/>
              <a:ea typeface="Lato"/>
              <a:cs typeface="Lato"/>
              <a:sym typeface="Lato"/>
            </a:endParaRPr>
          </a:p>
        </p:txBody>
      </p:sp>
      <p:sp>
        <p:nvSpPr>
          <p:cNvPr id="175" name="Google Shape;175;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76" name="Google Shape;176;p19"/>
          <p:cNvSpPr txBox="1"/>
          <p:nvPr/>
        </p:nvSpPr>
        <p:spPr>
          <a:xfrm>
            <a:off x="47825" y="4681000"/>
            <a:ext cx="9144000" cy="494100"/>
          </a:xfrm>
          <a:prstGeom prst="rect">
            <a:avLst/>
          </a:prstGeom>
          <a:noFill/>
          <a:ln>
            <a:noFill/>
          </a:ln>
        </p:spPr>
        <p:txBody>
          <a:bodyPr spcFirstLastPara="1" wrap="square" lIns="91425" tIns="91425" rIns="91425" bIns="91425" anchor="b" anchorCtr="0">
            <a:noAutofit/>
          </a:bodyPr>
          <a:lstStyle/>
          <a:p>
            <a:pPr marL="457200" lvl="0" indent="-273050" algn="l" rtl="0">
              <a:spcBef>
                <a:spcPts val="0"/>
              </a:spcBef>
              <a:spcAft>
                <a:spcPts val="0"/>
              </a:spcAft>
              <a:buClr>
                <a:srgbClr val="999999"/>
              </a:buClr>
              <a:buSzPts val="700"/>
              <a:buFont typeface="Lato"/>
              <a:buAutoNum type="arabicParenR"/>
            </a:pPr>
            <a:r>
              <a:rPr lang="en" sz="700">
                <a:solidFill>
                  <a:srgbClr val="999999"/>
                </a:solidFill>
                <a:latin typeface="Lato"/>
                <a:ea typeface="Lato"/>
                <a:cs typeface="Lato"/>
                <a:sym typeface="Lato"/>
              </a:rPr>
              <a:t>Ilicic T </a:t>
            </a:r>
            <a:r>
              <a:rPr lang="en" sz="700" i="1">
                <a:solidFill>
                  <a:srgbClr val="999999"/>
                </a:solidFill>
                <a:latin typeface="Lato"/>
                <a:ea typeface="Lato"/>
                <a:cs typeface="Lato"/>
                <a:sym typeface="Lato"/>
              </a:rPr>
              <a:t>et al. </a:t>
            </a:r>
            <a:r>
              <a:rPr lang="en" sz="700">
                <a:solidFill>
                  <a:srgbClr val="999999"/>
                </a:solidFill>
                <a:latin typeface="Lato"/>
                <a:ea typeface="Lato"/>
                <a:cs typeface="Lato"/>
                <a:sym typeface="Lato"/>
              </a:rPr>
              <a:t>2016. Classification of low quality cells from single-cell RNA-seq data. </a:t>
            </a:r>
            <a:r>
              <a:rPr lang="en" sz="700" i="1">
                <a:solidFill>
                  <a:srgbClr val="999999"/>
                </a:solidFill>
                <a:latin typeface="Lato"/>
                <a:ea typeface="Lato"/>
                <a:cs typeface="Lato"/>
                <a:sym typeface="Lato"/>
              </a:rPr>
              <a:t>Genome Biol </a:t>
            </a:r>
            <a:r>
              <a:rPr lang="en" sz="700" b="1">
                <a:solidFill>
                  <a:srgbClr val="999999"/>
                </a:solidFill>
                <a:latin typeface="Lato"/>
                <a:ea typeface="Lato"/>
                <a:cs typeface="Lato"/>
                <a:sym typeface="Lato"/>
              </a:rPr>
              <a:t>17</a:t>
            </a:r>
            <a:r>
              <a:rPr lang="en" sz="700">
                <a:solidFill>
                  <a:srgbClr val="999999"/>
                </a:solidFill>
                <a:latin typeface="Lato"/>
                <a:ea typeface="Lato"/>
                <a:cs typeface="Lato"/>
                <a:sym typeface="Lato"/>
              </a:rPr>
              <a:t>. DOI:10.1186/s13059-016-0888-1</a:t>
            </a:r>
            <a:endParaRPr sz="700">
              <a:solidFill>
                <a:srgbClr val="999999"/>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490250" y="526350"/>
            <a:ext cx="6405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RNASeekers</a:t>
            </a:r>
            <a:endParaRPr/>
          </a:p>
        </p:txBody>
      </p:sp>
      <p:sp>
        <p:nvSpPr>
          <p:cNvPr id="182" name="Google Shape;182;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Motivation and Hypothesis</a:t>
            </a:r>
            <a:endParaRPr/>
          </a:p>
        </p:txBody>
      </p:sp>
      <p:sp>
        <p:nvSpPr>
          <p:cNvPr id="188" name="Google Shape;18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944A1"/>
              </a:buClr>
              <a:buSzPts val="1800"/>
              <a:buAutoNum type="arabicPeriod"/>
            </a:pPr>
            <a:r>
              <a:rPr lang="en"/>
              <a:t>scRNAseq (and snRNAseq) is not yet mature and may demonstrate some uncharacterized biases arising from technical procedures</a:t>
            </a:r>
            <a:br>
              <a:rPr lang="en"/>
            </a:br>
            <a:endParaRPr/>
          </a:p>
          <a:p>
            <a:pPr marL="457200" lvl="0" indent="-342900" algn="l" rtl="0">
              <a:spcBef>
                <a:spcPts val="0"/>
              </a:spcBef>
              <a:spcAft>
                <a:spcPts val="0"/>
              </a:spcAft>
              <a:buClr>
                <a:srgbClr val="0944A1"/>
              </a:buClr>
              <a:buSzPts val="1800"/>
              <a:buAutoNum type="arabicPeriod"/>
            </a:pPr>
            <a:r>
              <a:rPr lang="en"/>
              <a:t>Library preparation protocols may impact cell survival based on morphological/physical/chemical features</a:t>
            </a:r>
            <a:br>
              <a:rPr lang="en"/>
            </a:br>
            <a:endParaRPr/>
          </a:p>
          <a:p>
            <a:pPr marL="457200" lvl="0" indent="-342900" algn="l" rtl="0">
              <a:spcBef>
                <a:spcPts val="0"/>
              </a:spcBef>
              <a:spcAft>
                <a:spcPts val="0"/>
              </a:spcAft>
              <a:buClr>
                <a:srgbClr val="0944A1"/>
              </a:buClr>
              <a:buSzPts val="1800"/>
              <a:buAutoNum type="arabicPeriod"/>
            </a:pPr>
            <a:r>
              <a:rPr lang="en"/>
              <a:t>If this is the case, it may be detected as differential gene expression between bulk and single-cell data (for the same sample)</a:t>
            </a:r>
            <a:br>
              <a:rPr lang="en"/>
            </a:br>
            <a:r>
              <a:rPr lang="en" sz="1400" b="1">
                <a:solidFill>
                  <a:srgbClr val="0944A1"/>
                </a:solidFill>
              </a:rPr>
              <a:t>Why: </a:t>
            </a:r>
            <a:r>
              <a:rPr lang="en" sz="1400"/>
              <a:t>Cellular proportions will differ between single-cell and bulk (averaged) datasets. This would create differences in the proportional abundance of transcripts pertaining to cell-specific processes. </a:t>
            </a:r>
            <a:endParaRPr/>
          </a:p>
          <a:p>
            <a:pPr marL="0" lvl="0" indent="0" algn="l" rtl="0">
              <a:spcBef>
                <a:spcPts val="1600"/>
              </a:spcBef>
              <a:spcAft>
                <a:spcPts val="1600"/>
              </a:spcAft>
              <a:buNone/>
            </a:pPr>
            <a:endParaRPr/>
          </a:p>
        </p:txBody>
      </p:sp>
      <p:sp>
        <p:nvSpPr>
          <p:cNvPr id="189" name="Google Shape;189;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1733</Words>
  <Application>Microsoft Office PowerPoint</Application>
  <PresentationFormat>On-screen Show (16:9)</PresentationFormat>
  <Paragraphs>188</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Lato</vt:lpstr>
      <vt:lpstr>Arial</vt:lpstr>
      <vt:lpstr>Oswald</vt:lpstr>
      <vt:lpstr>Average</vt:lpstr>
      <vt:lpstr>Roboto</vt:lpstr>
      <vt:lpstr>Slate</vt:lpstr>
      <vt:lpstr>Assessing Expression Bias Between Bulk and Single Nucleus RNAseq</vt:lpstr>
      <vt:lpstr>Introduction to snRNAseq</vt:lpstr>
      <vt:lpstr>Single-cell RNAseq </vt:lpstr>
      <vt:lpstr>Experimental Workflow</vt:lpstr>
      <vt:lpstr>PowerPoint Presentation</vt:lpstr>
      <vt:lpstr>Single Nucleus RNAseq (snRNAseq)</vt:lpstr>
      <vt:lpstr>PowerPoint Presentation</vt:lpstr>
      <vt:lpstr>Introduction to RNASeekers</vt:lpstr>
      <vt:lpstr>Project Motivation and Hypothesis</vt:lpstr>
      <vt:lpstr>The Data</vt:lpstr>
      <vt:lpstr>The Data</vt:lpstr>
      <vt:lpstr>Statistical and Computational Methodology</vt:lpstr>
      <vt:lpstr>Results</vt:lpstr>
      <vt:lpstr>QC: Expression Data Correlates as Expected</vt:lpstr>
      <vt:lpstr>QC: Heatmaps</vt:lpstr>
      <vt:lpstr>QC: PCA</vt:lpstr>
      <vt:lpstr>Gene Information and Cell Type Markers</vt:lpstr>
      <vt:lpstr>Differential Expression Analysis</vt:lpstr>
      <vt:lpstr>Linear Regression Outliers</vt:lpstr>
      <vt:lpstr>Linear Regression Outliers</vt:lpstr>
      <vt:lpstr>Overrepresentation of Cell Type Markers (DE)</vt:lpstr>
      <vt:lpstr>Overrepresentation of Cell Type Markers (Linear Regression)</vt:lpstr>
      <vt:lpstr>Discussion and Conclusions</vt:lpstr>
      <vt:lpstr>General Decrease of Expression in All Cell Types</vt:lpstr>
      <vt:lpstr>Pyramidal Cell Subtypes Have Most Significant Bias</vt:lpstr>
      <vt:lpstr>Weaknesses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Expression Bias Between Bulk and Single Nucleus RNAseq</dc:title>
  <cp:lastModifiedBy>Jordan Sicherman</cp:lastModifiedBy>
  <cp:revision>2</cp:revision>
  <dcterms:modified xsi:type="dcterms:W3CDTF">2020-04-01T06:51:50Z</dcterms:modified>
</cp:coreProperties>
</file>